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9144000"/>
  <p:notesSz cx="6858000" cy="9144000"/>
  <p:embeddedFontLst>
    <p:embeddedFont>
      <p:font typeface="Candara"/>
      <p:regular r:id="rId21"/>
      <p:bold r:id="rId22"/>
      <p:italic r:id="rId23"/>
      <p:boldItalic r:id="rId24"/>
    </p:embeddedFont>
    <p:embeddedFont>
      <p:font typeface="PT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Candara-bold.fntdata"/><Relationship Id="rId21" Type="http://schemas.openxmlformats.org/officeDocument/2006/relationships/font" Target="fonts/Candara-regular.fntdata"/><Relationship Id="rId24" Type="http://schemas.openxmlformats.org/officeDocument/2006/relationships/font" Target="fonts/Candara-boldItalic.fntdata"/><Relationship Id="rId23" Type="http://schemas.openxmlformats.org/officeDocument/2006/relationships/font" Target="fonts/Candara-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TSans-bold.fntdata"/><Relationship Id="rId25" Type="http://schemas.openxmlformats.org/officeDocument/2006/relationships/font" Target="fonts/PTSans-regular.fntdata"/><Relationship Id="rId28" Type="http://schemas.openxmlformats.org/officeDocument/2006/relationships/font" Target="fonts/PTSans-boldItalic.fntdata"/><Relationship Id="rId27" Type="http://schemas.openxmlformats.org/officeDocument/2006/relationships/font" Target="fonts/PT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ES" sz="1200">
                <a:solidFill>
                  <a:schemeClr val="dk1"/>
                </a:solidFill>
                <a:latin typeface="Calibri"/>
                <a:ea typeface="Calibri"/>
                <a:cs typeface="Calibri"/>
                <a:sym typeface="Calibri"/>
              </a:rPr>
              <a:t>Creando y Ejecutando una Función</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ES" sz="1200">
                <a:solidFill>
                  <a:schemeClr val="dk1"/>
                </a:solidFill>
                <a:latin typeface="Calibri"/>
                <a:ea typeface="Calibri"/>
                <a:cs typeface="Calibri"/>
                <a:sym typeface="Calibri"/>
              </a:rPr>
              <a:t>(En el ejemplo </a:t>
            </a:r>
            <a:r>
              <a:rPr b="1" lang="es-ES" sz="1200">
                <a:solidFill>
                  <a:schemeClr val="dk1"/>
                </a:solidFill>
                <a:latin typeface="Calibri"/>
                <a:ea typeface="Calibri"/>
                <a:cs typeface="Calibri"/>
                <a:sym typeface="Calibri"/>
              </a:rPr>
              <a:t>Invocando la Función como parte de una expresión PL/SQL</a:t>
            </a:r>
            <a:r>
              <a:rPr lang="es-ES" sz="1200">
                <a:solidFill>
                  <a:schemeClr val="dk1"/>
                </a:solidFill>
                <a:latin typeface="Calibri"/>
                <a:ea typeface="Calibri"/>
                <a:cs typeface="Calibri"/>
                <a:sym typeface="Calibri"/>
              </a:rPr>
              <a:t>, usando una variable local para obtener el resultado: </a:t>
            </a:r>
            <a:r>
              <a:rPr b="1" lang="es-ES" sz="1200">
                <a:solidFill>
                  <a:schemeClr val="dk1"/>
                </a:solidFill>
                <a:latin typeface="Calibri"/>
                <a:ea typeface="Calibri"/>
                <a:cs typeface="Calibri"/>
                <a:sym typeface="Calibri"/>
              </a:rPr>
              <a:t>Se obtiene el salario del empleado 100 .</a:t>
            </a:r>
            <a:endParaRPr sz="1200">
              <a:solidFill>
                <a:schemeClr val="dk1"/>
              </a:solidFill>
              <a:latin typeface="Calibri"/>
              <a:ea typeface="Calibri"/>
              <a:cs typeface="Calibri"/>
              <a:sym typeface="Calibri"/>
            </a:endParaRPr>
          </a:p>
        </p:txBody>
      </p:sp>
      <p:sp>
        <p:nvSpPr>
          <p:cNvPr id="252" name="Google Shape;25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200">
                <a:solidFill>
                  <a:schemeClr val="dk1"/>
                </a:solidFill>
                <a:latin typeface="Calibri"/>
                <a:ea typeface="Calibri"/>
                <a:cs typeface="Calibri"/>
                <a:sym typeface="Calibri"/>
              </a:rPr>
              <a:t>En el ejemplo </a:t>
            </a:r>
            <a:r>
              <a:rPr b="1" lang="es-ES" sz="1200">
                <a:solidFill>
                  <a:schemeClr val="dk1"/>
                </a:solidFill>
                <a:latin typeface="Calibri"/>
                <a:ea typeface="Calibri"/>
                <a:cs typeface="Calibri"/>
                <a:sym typeface="Calibri"/>
              </a:rPr>
              <a:t>(*08)</a:t>
            </a:r>
            <a:r>
              <a:rPr lang="es-ES" sz="1200">
                <a:solidFill>
                  <a:schemeClr val="dk1"/>
                </a:solidFill>
                <a:latin typeface="Calibri"/>
                <a:ea typeface="Calibri"/>
                <a:cs typeface="Calibri"/>
                <a:sym typeface="Calibri"/>
              </a:rPr>
              <a:t> </a:t>
            </a:r>
            <a:r>
              <a:rPr b="1" lang="es-ES" sz="1200">
                <a:solidFill>
                  <a:schemeClr val="dk1"/>
                </a:solidFill>
                <a:latin typeface="Calibri"/>
                <a:ea typeface="Calibri"/>
                <a:cs typeface="Calibri"/>
                <a:sym typeface="Calibri"/>
              </a:rPr>
              <a:t>Usando la función como un parámetro para otro subprograma</a:t>
            </a:r>
            <a:r>
              <a:rPr lang="es-ES" sz="1200">
                <a:solidFill>
                  <a:schemeClr val="dk1"/>
                </a:solidFill>
                <a:latin typeface="Calibri"/>
                <a:ea typeface="Calibri"/>
                <a:cs typeface="Calibri"/>
                <a:sym typeface="Calibri"/>
              </a:rPr>
              <a:t>: la función FN_OBT_SALARIO es usada como parámetro de entrada a DBMS_OUTPUT </a:t>
            </a:r>
            <a:endParaRPr/>
          </a:p>
        </p:txBody>
      </p:sp>
      <p:sp>
        <p:nvSpPr>
          <p:cNvPr id="259" name="Google Shape;259;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ES" sz="1200">
                <a:solidFill>
                  <a:schemeClr val="dk1"/>
                </a:solidFill>
                <a:latin typeface="Calibri"/>
                <a:ea typeface="Calibri"/>
                <a:cs typeface="Calibri"/>
                <a:sym typeface="Calibri"/>
              </a:rPr>
              <a:t>Creando y Ejecutando una Función</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s-ES" sz="1200">
                <a:solidFill>
                  <a:schemeClr val="dk1"/>
                </a:solidFill>
                <a:latin typeface="Calibri"/>
                <a:ea typeface="Calibri"/>
                <a:cs typeface="Calibri"/>
                <a:sym typeface="Calibri"/>
              </a:rPr>
              <a:t>En el ejemplo Usando la función en otro subprograma</a:t>
            </a:r>
            <a:r>
              <a:rPr lang="es-ES" sz="1200">
                <a:solidFill>
                  <a:schemeClr val="dk1"/>
                </a:solidFill>
                <a:latin typeface="Calibri"/>
                <a:ea typeface="Calibri"/>
                <a:cs typeface="Calibri"/>
                <a:sym typeface="Calibri"/>
              </a:rPr>
              <a:t>: el procedimiento sp_salarios_por_depto posee un parámetro de entrada cuyo valor es utilizado en el cursor emp_cursor para obtener los empleados de un departamento en particular. Por cada fila leída desde el cursor se obtiene el salario de cada empleado utilizando la función </a:t>
            </a:r>
            <a:r>
              <a:rPr b="1" lang="es-ES" sz="1200">
                <a:solidFill>
                  <a:schemeClr val="dk1"/>
                </a:solidFill>
                <a:latin typeface="Calibri"/>
                <a:ea typeface="Calibri"/>
                <a:cs typeface="Calibri"/>
                <a:sym typeface="Calibri"/>
              </a:rPr>
              <a:t>fn_obt_salario</a:t>
            </a:r>
            <a:r>
              <a:rPr lang="es-ES" sz="1200">
                <a:solidFill>
                  <a:schemeClr val="dk1"/>
                </a:solidFill>
                <a:latin typeface="Calibri"/>
                <a:ea typeface="Calibri"/>
                <a:cs typeface="Calibri"/>
                <a:sym typeface="Calibri"/>
              </a:rPr>
              <a:t>. En este caso se muestra la información para los empleados que pertenecen al departamento 20 (valor pasado como parámetro cuando se ejecuta el procedimiento)</a:t>
            </a:r>
            <a:r>
              <a:rPr lang="es-ES"/>
              <a:t> </a:t>
            </a:r>
            <a:endParaRPr/>
          </a:p>
        </p:txBody>
      </p:sp>
      <p:sp>
        <p:nvSpPr>
          <p:cNvPr id="266" name="Google Shape;26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ES" sz="1200">
                <a:solidFill>
                  <a:schemeClr val="dk1"/>
                </a:solidFill>
                <a:latin typeface="Calibri"/>
                <a:ea typeface="Calibri"/>
                <a:cs typeface="Calibri"/>
                <a:sym typeface="Calibri"/>
              </a:rPr>
              <a:t>En el siguiente ejemplo podemos ver como se crea una función que tiene 3 parámetros de entrada que son</a:t>
            </a:r>
            <a:r>
              <a:rPr lang="es-ES" sz="1200">
                <a:solidFill>
                  <a:schemeClr val="dk1"/>
                </a:solidFill>
                <a:latin typeface="Calibri"/>
                <a:ea typeface="Calibri"/>
                <a:cs typeface="Calibri"/>
                <a:sym typeface="Calibri"/>
              </a:rPr>
              <a:t> uno p_total_emp, p_sueldo_base, p_id_emp, que son solicitados en el SELECT dentro del BEGIN, más adelante. Principalmente lo que devuelve es el Valor v_valor_com_jefe (que es el rango de comisión que recibe el jefe en base a la tabla de rango de comisiones).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ES" sz="1200">
                <a:solidFill>
                  <a:schemeClr val="dk1"/>
                </a:solidFill>
                <a:latin typeface="Calibri"/>
                <a:ea typeface="Calibri"/>
                <a:cs typeface="Calibri"/>
                <a:sym typeface="Calibri"/>
              </a:rPr>
              <a:t>Luego se genera el SELECT en el BEGIN que lo que hace es entregar el nuevo sueldo con la comisión que recibe el trabajador, pero eso en base al total de empleados que tiene. Esto entrega la comisión que le corresponde debido al tramo de trabajadores que posee a su cargo. Para finalmente controlar el error, si es que sucede algún problema dentro de la función </a:t>
            </a:r>
            <a:endParaRPr/>
          </a:p>
        </p:txBody>
      </p:sp>
      <p:sp>
        <p:nvSpPr>
          <p:cNvPr id="273" name="Google Shape;27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200">
                <a:solidFill>
                  <a:schemeClr val="dk1"/>
                </a:solidFill>
                <a:latin typeface="Calibri"/>
                <a:ea typeface="Calibri"/>
                <a:cs typeface="Calibri"/>
                <a:sym typeface="Calibri"/>
              </a:rPr>
              <a:t>Al ejecutar el procedimiento podemos notar lo siguiente:</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s-ES" sz="1200">
                <a:solidFill>
                  <a:schemeClr val="dk1"/>
                </a:solidFill>
                <a:latin typeface="Calibri"/>
                <a:ea typeface="Calibri"/>
                <a:cs typeface="Calibri"/>
                <a:sym typeface="Calibri"/>
              </a:rPr>
              <a:t>(*23) (*11) Para ejecutar la función recién creada</a:t>
            </a:r>
            <a:r>
              <a:rPr lang="es-ES" sz="1200">
                <a:solidFill>
                  <a:schemeClr val="dk1"/>
                </a:solidFill>
                <a:latin typeface="Calibri"/>
                <a:ea typeface="Calibri"/>
                <a:cs typeface="Calibri"/>
                <a:sym typeface="Calibri"/>
              </a:rPr>
              <a:t> creamos un Bloque anónimo que declaramos una  variable llamada v_valor_com_jefe y dentro del BEGIN se ocupa la función que creamos anteriormente y con los parámetros que recibe que son la cantidad de empleados, sueldo base y el id_empleado</a:t>
            </a:r>
            <a:r>
              <a:rPr lang="es-ES"/>
              <a:t> </a:t>
            </a:r>
            <a:endParaRPr/>
          </a:p>
        </p:txBody>
      </p:sp>
      <p:sp>
        <p:nvSpPr>
          <p:cNvPr id="280" name="Google Shape;280;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200">
                <a:solidFill>
                  <a:schemeClr val="dk1"/>
                </a:solidFill>
                <a:latin typeface="Calibri"/>
                <a:ea typeface="Calibri"/>
                <a:cs typeface="Calibri"/>
                <a:sym typeface="Calibri"/>
              </a:rPr>
              <a:t>Luego se imprime en pantalla valor de la comisión jefe es, y de salida tienes el valor calculado con la función creada por nosotros mismo anteriormente</a:t>
            </a:r>
            <a:r>
              <a:rPr lang="es-ES"/>
              <a:t> </a:t>
            </a:r>
            <a:endParaRPr/>
          </a:p>
        </p:txBody>
      </p:sp>
      <p:sp>
        <p:nvSpPr>
          <p:cNvPr id="287" name="Google Shape;287;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ES" sz="1200">
                <a:solidFill>
                  <a:schemeClr val="dk1"/>
                </a:solidFill>
                <a:latin typeface="Calibri"/>
                <a:ea typeface="Calibri"/>
                <a:cs typeface="Calibri"/>
                <a:sym typeface="Calibri"/>
              </a:rPr>
              <a:t>Función Almacenada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ES" sz="1200">
                <a:solidFill>
                  <a:schemeClr val="dk1"/>
                </a:solidFill>
                <a:latin typeface="Calibri"/>
                <a:ea typeface="Calibri"/>
                <a:cs typeface="Calibri"/>
                <a:sym typeface="Calibri"/>
              </a:rPr>
              <a:t>Es un tipo de subprograma PL/SQL (bloque PL/SQL con nombre) que retorna un valor.</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ES" sz="1200">
                <a:solidFill>
                  <a:schemeClr val="dk1"/>
                </a:solidFill>
                <a:latin typeface="Calibri"/>
                <a:ea typeface="Calibri"/>
                <a:cs typeface="Calibri"/>
                <a:sym typeface="Calibri"/>
              </a:rPr>
              <a:t>Puede aceptar parámetros y estructuralmente es similar a un Procedimiento. Está compuesto por un Encabezado (obligatorio), una sección Declarativa (opcional), una sección Ejecutable (obligatorio) y una sección para manejo de Excepciones (opcional).</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ES" sz="1200">
                <a:solidFill>
                  <a:schemeClr val="dk1"/>
                </a:solidFill>
                <a:latin typeface="Calibri"/>
                <a:ea typeface="Calibri"/>
                <a:cs typeface="Calibri"/>
                <a:sym typeface="Calibri"/>
              </a:rPr>
              <a:t>Una función debe tener una cláusula RETURN en el encabezado y a lo menos una sentencia RETURN en la sección ejecutable.</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ES" sz="1200">
                <a:solidFill>
                  <a:schemeClr val="dk1"/>
                </a:solidFill>
                <a:latin typeface="Calibri"/>
                <a:ea typeface="Calibri"/>
                <a:cs typeface="Calibri"/>
                <a:sym typeface="Calibri"/>
              </a:rPr>
              <a:t>  Puede ser compilado y almacenado en la Base de datos como un objeto de un esquema.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ES" sz="1200">
                <a:solidFill>
                  <a:schemeClr val="dk1"/>
                </a:solidFill>
                <a:latin typeface="Calibri"/>
                <a:ea typeface="Calibri"/>
                <a:cs typeface="Calibri"/>
                <a:sym typeface="Calibri"/>
              </a:rPr>
              <a:t>Puede ser invocado, usando su nombre, desde una aplicación, a través de un Bloque PL/SQL (anónimo o subprograma) o desde una sentencia SQL.</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ES" sz="1200">
                <a:solidFill>
                  <a:schemeClr val="dk1"/>
                </a:solidFill>
                <a:latin typeface="Calibri"/>
                <a:ea typeface="Calibri"/>
                <a:cs typeface="Calibri"/>
                <a:sym typeface="Calibri"/>
              </a:rPr>
              <a:t>Promueve la reusabilidad y la capacidad de mantención </a:t>
            </a:r>
            <a:endParaRPr/>
          </a:p>
        </p:txBody>
      </p:sp>
      <p:sp>
        <p:nvSpPr>
          <p:cNvPr id="203" name="Google Shape;20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ES" sz="1200">
                <a:solidFill>
                  <a:schemeClr val="dk1"/>
                </a:solidFill>
                <a:latin typeface="Calibri"/>
                <a:ea typeface="Calibri"/>
                <a:cs typeface="Calibri"/>
                <a:sym typeface="Calibri"/>
              </a:rPr>
              <a:t>Creación de Función Almacenada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ES" sz="1200">
                <a:solidFill>
                  <a:schemeClr val="dk1"/>
                </a:solidFill>
                <a:latin typeface="Calibri"/>
                <a:ea typeface="Calibri"/>
                <a:cs typeface="Calibri"/>
                <a:sym typeface="Calibri"/>
              </a:rPr>
              <a:t>Crear la función.</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ES" sz="1200">
                <a:solidFill>
                  <a:schemeClr val="dk1"/>
                </a:solidFill>
                <a:latin typeface="Calibri"/>
                <a:ea typeface="Calibri"/>
                <a:cs typeface="Calibri"/>
                <a:sym typeface="Calibri"/>
              </a:rPr>
              <a:t>Compilar la función. Al compilar función se crea en la base de datos. La sentencia CREATE FUNCTION crea y almacena el código fuente y el código compilado en la base de datos.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ES" sz="1200">
                <a:solidFill>
                  <a:schemeClr val="dk1"/>
                </a:solidFill>
                <a:latin typeface="Calibri"/>
                <a:ea typeface="Calibri"/>
                <a:cs typeface="Calibri"/>
                <a:sym typeface="Calibri"/>
              </a:rPr>
              <a:t>Si hay advertencia o errores de compilación la función no se puede invocar ya que el código compilado no es almacenado. Los errores de compilación se pueden ver (y luego corregir):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ES" sz="1200">
                <a:solidFill>
                  <a:schemeClr val="dk1"/>
                </a:solidFill>
                <a:latin typeface="Calibri"/>
                <a:ea typeface="Calibri"/>
                <a:cs typeface="Calibri"/>
                <a:sym typeface="Calibri"/>
              </a:rPr>
              <a:t>A través de la interfaz de SQL Developer (pestaña Log).</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ES" sz="1200">
                <a:solidFill>
                  <a:schemeClr val="dk1"/>
                </a:solidFill>
                <a:latin typeface="Calibri"/>
                <a:ea typeface="Calibri"/>
                <a:cs typeface="Calibri"/>
                <a:sym typeface="Calibri"/>
              </a:rPr>
              <a:t>Usando el comando SHOW ERRORS en SQL*Plus.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ES" sz="1200">
                <a:solidFill>
                  <a:schemeClr val="dk1"/>
                </a:solidFill>
                <a:latin typeface="Calibri"/>
                <a:ea typeface="Calibri"/>
                <a:cs typeface="Calibri"/>
                <a:sym typeface="Calibri"/>
              </a:rPr>
              <a:t>Viendo información en las Vistas USER/ALL/DBA_ERRORS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ES" sz="1200">
                <a:solidFill>
                  <a:schemeClr val="dk1"/>
                </a:solidFill>
                <a:latin typeface="Calibri"/>
                <a:ea typeface="Calibri"/>
                <a:cs typeface="Calibri"/>
                <a:sym typeface="Calibri"/>
              </a:rPr>
              <a:t>Después de una compilación exitosa, se puede invocar la función para devolver el valor deseado</a:t>
            </a:r>
            <a:r>
              <a:rPr lang="es-ES"/>
              <a:t> </a:t>
            </a:r>
            <a:endParaRPr/>
          </a:p>
        </p:txBody>
      </p:sp>
      <p:sp>
        <p:nvSpPr>
          <p:cNvPr id="217" name="Google Shape;217;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ES" sz="1200">
                <a:solidFill>
                  <a:schemeClr val="dk1"/>
                </a:solidFill>
                <a:latin typeface="Calibri"/>
                <a:ea typeface="Calibri"/>
                <a:cs typeface="Calibri"/>
                <a:sym typeface="Calibri"/>
              </a:rPr>
              <a:t>Creación de una Función Almacenada</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ES" sz="1200">
                <a:solidFill>
                  <a:schemeClr val="dk1"/>
                </a:solidFill>
                <a:latin typeface="Calibri"/>
                <a:ea typeface="Calibri"/>
                <a:cs typeface="Calibri"/>
                <a:sym typeface="Calibri"/>
              </a:rPr>
              <a:t>Para crear una nueva función se debe usar la sentencia CREATE FUNCTION seguido del nombre de la función, una lista de parámetros opcionales, el tipo de dato a retornar y la palabra clave IS o AS y se debe definir las acciones a ser realizadas (lógica del negocio) a través de un bloque PL/SQL estándar.</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ES" sz="1200">
                <a:solidFill>
                  <a:schemeClr val="dk1"/>
                </a:solidFill>
                <a:latin typeface="Calibri"/>
                <a:ea typeface="Calibri"/>
                <a:cs typeface="Calibri"/>
                <a:sym typeface="Calibri"/>
              </a:rPr>
              <a:t>El bloque PL/SQL en la Función comienza con BEGIN, opcionalmente precedida por la declaración de variables locales, y termina con END o END seguido del nombre de la Función.</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ES" sz="1200">
                <a:solidFill>
                  <a:schemeClr val="dk1"/>
                </a:solidFill>
                <a:latin typeface="Calibri"/>
                <a:ea typeface="Calibri"/>
                <a:cs typeface="Calibri"/>
                <a:sym typeface="Calibri"/>
              </a:rPr>
              <a:t>Se debe declarar una sentencia RETURN para retornar un valor con un tipo de dato que sea consistente con la declaración de la función.</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ES" sz="1200">
                <a:solidFill>
                  <a:schemeClr val="dk1"/>
                </a:solidFill>
                <a:latin typeface="Calibri"/>
                <a:ea typeface="Calibri"/>
                <a:cs typeface="Calibri"/>
                <a:sym typeface="Calibri"/>
              </a:rPr>
              <a:t>En el cuerpo de la Función se debe tener a lo menos una expresión RETURN (pueden haber múltiples sentencias RETURN).</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ES" sz="1200">
                <a:solidFill>
                  <a:schemeClr val="dk1"/>
                </a:solidFill>
                <a:latin typeface="Calibri"/>
                <a:ea typeface="Calibri"/>
                <a:cs typeface="Calibri"/>
                <a:sym typeface="Calibri"/>
              </a:rPr>
              <a:t>La opción OR REPLACE indica que si la función existe, ésta será eliminada y reemplazada con la nueva versión.</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b="1" lang="es-ES" sz="1200">
                <a:solidFill>
                  <a:schemeClr val="dk1"/>
                </a:solidFill>
                <a:latin typeface="Calibri"/>
                <a:ea typeface="Calibri"/>
                <a:cs typeface="Calibri"/>
                <a:sym typeface="Calibri"/>
              </a:rPr>
              <a:t>En la sintaxis:</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b="1" i="1" lang="es-ES" sz="1200">
                <a:solidFill>
                  <a:schemeClr val="dk1"/>
                </a:solidFill>
                <a:latin typeface="Calibri"/>
                <a:ea typeface="Calibri"/>
                <a:cs typeface="Calibri"/>
                <a:sym typeface="Calibri"/>
              </a:rPr>
              <a:t>nombre_función</a:t>
            </a:r>
            <a:r>
              <a:rPr b="1" lang="es-ES" sz="1200">
                <a:solidFill>
                  <a:schemeClr val="dk1"/>
                </a:solidFill>
                <a:latin typeface="Calibri"/>
                <a:ea typeface="Calibri"/>
                <a:cs typeface="Calibri"/>
                <a:sym typeface="Calibri"/>
              </a:rPr>
              <a:t>:</a:t>
            </a:r>
            <a:r>
              <a:rPr lang="es-ES" sz="1200">
                <a:solidFill>
                  <a:schemeClr val="dk1"/>
                </a:solidFill>
                <a:latin typeface="Calibri"/>
                <a:ea typeface="Calibri"/>
                <a:cs typeface="Calibri"/>
                <a:sym typeface="Calibri"/>
              </a:rPr>
              <a:t> es el nombre con que se crea la función.</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b="1" i="1" lang="es-ES" sz="1200">
                <a:solidFill>
                  <a:schemeClr val="dk1"/>
                </a:solidFill>
                <a:latin typeface="Calibri"/>
                <a:ea typeface="Calibri"/>
                <a:cs typeface="Calibri"/>
                <a:sym typeface="Calibri"/>
              </a:rPr>
              <a:t>parámetro</a:t>
            </a:r>
            <a:r>
              <a:rPr b="1" lang="es-ES" sz="1200">
                <a:solidFill>
                  <a:schemeClr val="dk1"/>
                </a:solidFill>
                <a:latin typeface="Calibri"/>
                <a:ea typeface="Calibri"/>
                <a:cs typeface="Calibri"/>
                <a:sym typeface="Calibri"/>
              </a:rPr>
              <a:t>:</a:t>
            </a:r>
            <a:r>
              <a:rPr lang="es-ES" sz="1200">
                <a:solidFill>
                  <a:schemeClr val="dk1"/>
                </a:solidFill>
                <a:latin typeface="Calibri"/>
                <a:ea typeface="Calibri"/>
                <a:cs typeface="Calibri"/>
                <a:sym typeface="Calibri"/>
              </a:rPr>
              <a:t> es el nombre que se le da al parámetro. Se pueden tener más de un parámetro separados por coma.</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b="1" i="1" lang="es-ES" sz="1200">
                <a:solidFill>
                  <a:schemeClr val="dk1"/>
                </a:solidFill>
                <a:latin typeface="Calibri"/>
                <a:ea typeface="Calibri"/>
                <a:cs typeface="Calibri"/>
                <a:sym typeface="Calibri"/>
              </a:rPr>
              <a:t>modo</a:t>
            </a:r>
            <a:r>
              <a:rPr b="1" lang="es-ES" sz="1200">
                <a:solidFill>
                  <a:schemeClr val="dk1"/>
                </a:solidFill>
                <a:latin typeface="Calibri"/>
                <a:ea typeface="Calibri"/>
                <a:cs typeface="Calibri"/>
                <a:sym typeface="Calibri"/>
              </a:rPr>
              <a:t>: </a:t>
            </a:r>
            <a:r>
              <a:rPr lang="es-ES" sz="1200">
                <a:solidFill>
                  <a:schemeClr val="dk1"/>
                </a:solidFill>
                <a:latin typeface="Calibri"/>
                <a:ea typeface="Calibri"/>
                <a:cs typeface="Calibri"/>
                <a:sym typeface="Calibri"/>
              </a:rPr>
              <a:t>aunque el modo OUT o IN OUT se puede usar no es una buena práctica usarlos en funciones. Si se debe retornar más de un valor se debe considerar retornar el valor en una estructura de dato compuesto.</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b="1" i="1" lang="es-ES" sz="1200">
                <a:solidFill>
                  <a:schemeClr val="dk1"/>
                </a:solidFill>
                <a:latin typeface="Calibri"/>
                <a:ea typeface="Calibri"/>
                <a:cs typeface="Calibri"/>
                <a:sym typeface="Calibri"/>
              </a:rPr>
              <a:t>tipo_dato</a:t>
            </a:r>
            <a:r>
              <a:rPr b="1" lang="es-ES" sz="1200">
                <a:solidFill>
                  <a:schemeClr val="dk1"/>
                </a:solidFill>
                <a:latin typeface="Calibri"/>
                <a:ea typeface="Calibri"/>
                <a:cs typeface="Calibri"/>
                <a:sym typeface="Calibri"/>
              </a:rPr>
              <a:t>:</a:t>
            </a:r>
            <a:r>
              <a:rPr lang="es-ES" sz="1200">
                <a:solidFill>
                  <a:schemeClr val="dk1"/>
                </a:solidFill>
                <a:latin typeface="Calibri"/>
                <a:ea typeface="Calibri"/>
                <a:cs typeface="Calibri"/>
                <a:sym typeface="Calibri"/>
              </a:rPr>
              <a:t> especifica el tipo de dato del parámetro sin precisión (sin el largo).</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b="1" lang="es-ES" sz="1200">
                <a:solidFill>
                  <a:schemeClr val="dk1"/>
                </a:solidFill>
                <a:latin typeface="Calibri"/>
                <a:ea typeface="Calibri"/>
                <a:cs typeface="Calibri"/>
                <a:sym typeface="Calibri"/>
              </a:rPr>
              <a:t>RETURN</a:t>
            </a:r>
            <a:r>
              <a:rPr b="1" i="1" lang="es-ES" sz="1200">
                <a:solidFill>
                  <a:schemeClr val="dk1"/>
                </a:solidFill>
                <a:latin typeface="Calibri"/>
                <a:ea typeface="Calibri"/>
                <a:cs typeface="Calibri"/>
                <a:sym typeface="Calibri"/>
              </a:rPr>
              <a:t> tipo_dato</a:t>
            </a:r>
            <a:r>
              <a:rPr b="1" lang="es-ES" sz="1200">
                <a:solidFill>
                  <a:schemeClr val="dk1"/>
                </a:solidFill>
                <a:latin typeface="Calibri"/>
                <a:ea typeface="Calibri"/>
                <a:cs typeface="Calibri"/>
                <a:sym typeface="Calibri"/>
              </a:rPr>
              <a:t>:</a:t>
            </a:r>
            <a:r>
              <a:rPr lang="es-ES" sz="1200">
                <a:solidFill>
                  <a:schemeClr val="dk1"/>
                </a:solidFill>
                <a:latin typeface="Calibri"/>
                <a:ea typeface="Calibri"/>
                <a:cs typeface="Calibri"/>
                <a:sym typeface="Calibri"/>
              </a:rPr>
              <a:t> especifica el tipo de dato que la función retornará. No se especifica su precisión.</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b="1" lang="es-ES" sz="1200">
                <a:solidFill>
                  <a:schemeClr val="dk1"/>
                </a:solidFill>
                <a:latin typeface="Calibri"/>
                <a:ea typeface="Calibri"/>
                <a:cs typeface="Calibri"/>
                <a:sym typeface="Calibri"/>
              </a:rPr>
              <a:t>de</a:t>
            </a:r>
            <a:r>
              <a:rPr b="1" i="1" lang="es-ES" sz="1200">
                <a:solidFill>
                  <a:schemeClr val="dk1"/>
                </a:solidFill>
                <a:latin typeface="Calibri"/>
                <a:ea typeface="Calibri"/>
                <a:cs typeface="Calibri"/>
                <a:sym typeface="Calibri"/>
              </a:rPr>
              <a:t>claración_variables_locales</a:t>
            </a:r>
            <a:r>
              <a:rPr b="1" lang="es-ES" sz="1200">
                <a:solidFill>
                  <a:schemeClr val="dk1"/>
                </a:solidFill>
                <a:latin typeface="Calibri"/>
                <a:ea typeface="Calibri"/>
                <a:cs typeface="Calibri"/>
                <a:sym typeface="Calibri"/>
              </a:rPr>
              <a:t>:</a:t>
            </a:r>
            <a:r>
              <a:rPr lang="es-ES" sz="1200">
                <a:solidFill>
                  <a:schemeClr val="dk1"/>
                </a:solidFill>
                <a:latin typeface="Calibri"/>
                <a:ea typeface="Calibri"/>
                <a:cs typeface="Calibri"/>
                <a:sym typeface="Calibri"/>
              </a:rPr>
              <a:t> variables que serán utilizadas en el bloque PL/SQL.</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b="1" lang="es-ES" sz="1200">
                <a:solidFill>
                  <a:schemeClr val="dk1"/>
                </a:solidFill>
                <a:latin typeface="Calibri"/>
                <a:ea typeface="Calibri"/>
                <a:cs typeface="Calibri"/>
                <a:sym typeface="Calibri"/>
              </a:rPr>
              <a:t>RETURN</a:t>
            </a:r>
            <a:r>
              <a:rPr b="1" i="1" lang="es-ES" sz="1200">
                <a:solidFill>
                  <a:schemeClr val="dk1"/>
                </a:solidFill>
                <a:latin typeface="Calibri"/>
                <a:ea typeface="Calibri"/>
                <a:cs typeface="Calibri"/>
                <a:sym typeface="Calibri"/>
              </a:rPr>
              <a:t> expresión</a:t>
            </a:r>
            <a:r>
              <a:rPr b="1" lang="es-ES" sz="1200">
                <a:solidFill>
                  <a:schemeClr val="dk1"/>
                </a:solidFill>
                <a:latin typeface="Calibri"/>
                <a:ea typeface="Calibri"/>
                <a:cs typeface="Calibri"/>
                <a:sym typeface="Calibri"/>
              </a:rPr>
              <a:t>:</a:t>
            </a:r>
            <a:r>
              <a:rPr lang="es-ES" sz="1200">
                <a:solidFill>
                  <a:schemeClr val="dk1"/>
                </a:solidFill>
                <a:latin typeface="Calibri"/>
                <a:ea typeface="Calibri"/>
                <a:cs typeface="Calibri"/>
                <a:sym typeface="Calibri"/>
              </a:rPr>
              <a:t> especifica el valor que retornará la función (variable, expresión, constante etc) que debe coincidir con el tipo de dato que retorna la función especificado en el encabezado (</a:t>
            </a:r>
            <a:r>
              <a:rPr b="1" lang="es-ES" sz="1200">
                <a:solidFill>
                  <a:schemeClr val="dk1"/>
                </a:solidFill>
                <a:latin typeface="Calibri"/>
                <a:ea typeface="Calibri"/>
                <a:cs typeface="Calibri"/>
                <a:sym typeface="Calibri"/>
              </a:rPr>
              <a:t>RETURN</a:t>
            </a:r>
            <a:r>
              <a:rPr b="1" i="1" lang="es-ES" sz="1200">
                <a:solidFill>
                  <a:schemeClr val="dk1"/>
                </a:solidFill>
                <a:latin typeface="Calibri"/>
                <a:ea typeface="Calibri"/>
                <a:cs typeface="Calibri"/>
                <a:sym typeface="Calibri"/>
              </a:rPr>
              <a:t> tipo_dato</a:t>
            </a:r>
            <a:r>
              <a:rPr lang="es-ES"/>
              <a:t> </a:t>
            </a:r>
            <a:endParaRPr/>
          </a:p>
        </p:txBody>
      </p:sp>
      <p:sp>
        <p:nvSpPr>
          <p:cNvPr id="224" name="Google Shape;22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ES" sz="1200">
                <a:solidFill>
                  <a:schemeClr val="dk1"/>
                </a:solidFill>
                <a:latin typeface="Calibri"/>
                <a:ea typeface="Calibri"/>
                <a:cs typeface="Calibri"/>
                <a:sym typeface="Calibri"/>
              </a:rPr>
              <a:t>Diferencias entre Procedimientos y Funciones: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ES" sz="1200">
                <a:solidFill>
                  <a:schemeClr val="dk1"/>
                </a:solidFill>
                <a:latin typeface="Calibri"/>
                <a:ea typeface="Calibri"/>
                <a:cs typeface="Calibri"/>
                <a:sym typeface="Calibri"/>
              </a:rPr>
              <a:t>Los procedimientos son ejecutados como una sentencia PL/SQL, mientras que las Funciones son invocadas como parte de una expresión.</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ES" sz="1200">
                <a:solidFill>
                  <a:schemeClr val="dk1"/>
                </a:solidFill>
                <a:latin typeface="Calibri"/>
                <a:ea typeface="Calibri"/>
                <a:cs typeface="Calibri"/>
                <a:sym typeface="Calibri"/>
              </a:rPr>
              <a:t>Los procedimientos no contienen la cláusula RETURN en el encabezado, en cambio, las Funciones deben contener una cláusula RETURN en el encabezado.</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ES" sz="1200">
                <a:solidFill>
                  <a:schemeClr val="dk1"/>
                </a:solidFill>
                <a:latin typeface="Calibri"/>
                <a:ea typeface="Calibri"/>
                <a:cs typeface="Calibri"/>
                <a:sym typeface="Calibri"/>
              </a:rPr>
              <a:t>Un procedimiento puede retornar un valor usando parámetros de salida, por otra parte, una Función debe retornar un valor simple.</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ES" sz="1200">
                <a:solidFill>
                  <a:schemeClr val="dk1"/>
                </a:solidFill>
                <a:latin typeface="Calibri"/>
                <a:ea typeface="Calibri"/>
                <a:cs typeface="Calibri"/>
                <a:sym typeface="Calibri"/>
              </a:rPr>
              <a:t>Finalmente, un procedimiento puede contener una sentencia RETURN sin un valor, a diferencia de una función, que debe contener a lo menos una sentencia RETURN</a:t>
            </a:r>
            <a:r>
              <a:rPr lang="es-ES"/>
              <a:t> </a:t>
            </a:r>
            <a:endParaRPr/>
          </a:p>
        </p:txBody>
      </p:sp>
      <p:sp>
        <p:nvSpPr>
          <p:cNvPr id="231" name="Google Shape;23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ES" sz="1200">
                <a:solidFill>
                  <a:schemeClr val="dk1"/>
                </a:solidFill>
                <a:latin typeface="Calibri"/>
                <a:ea typeface="Calibri"/>
                <a:cs typeface="Calibri"/>
                <a:sym typeface="Calibri"/>
              </a:rPr>
              <a:t>Creando y Ejecutando una Función</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ES" sz="1200">
                <a:solidFill>
                  <a:schemeClr val="dk1"/>
                </a:solidFill>
                <a:latin typeface="Calibri"/>
                <a:ea typeface="Calibri"/>
                <a:cs typeface="Calibri"/>
                <a:sym typeface="Calibri"/>
              </a:rPr>
              <a:t>En el ejemplo, se crear la función </a:t>
            </a:r>
            <a:r>
              <a:rPr b="1" lang="es-ES" sz="1200">
                <a:solidFill>
                  <a:schemeClr val="dk1"/>
                </a:solidFill>
                <a:latin typeface="Calibri"/>
                <a:ea typeface="Calibri"/>
                <a:cs typeface="Calibri"/>
                <a:sym typeface="Calibri"/>
              </a:rPr>
              <a:t>FN_OBT_SALARIO </a:t>
            </a:r>
            <a:r>
              <a:rPr lang="es-ES" sz="1200">
                <a:solidFill>
                  <a:schemeClr val="dk1"/>
                </a:solidFill>
                <a:latin typeface="Calibri"/>
                <a:ea typeface="Calibri"/>
                <a:cs typeface="Calibri"/>
                <a:sym typeface="Calibri"/>
              </a:rPr>
              <a:t>que posee un parámetro de entrada y retorna el salario de un empleado en particular según el valor asignado al parámetro id cuando se invoque la función. </a:t>
            </a:r>
            <a:r>
              <a:rPr b="1" lang="es-ES" sz="1200">
                <a:solidFill>
                  <a:schemeClr val="dk1"/>
                </a:solidFill>
                <a:latin typeface="Calibri"/>
                <a:ea typeface="Calibri"/>
                <a:cs typeface="Calibri"/>
                <a:sym typeface="Calibri"/>
              </a:rPr>
              <a:t>Como la función retorna un número (RETURN NUMBER), el valor que se retorna en la sección ejecutable</a:t>
            </a:r>
            <a:r>
              <a:rPr lang="es-ES" sz="1200">
                <a:solidFill>
                  <a:schemeClr val="dk1"/>
                </a:solidFill>
                <a:latin typeface="Calibri"/>
                <a:ea typeface="Calibri"/>
                <a:cs typeface="Calibri"/>
                <a:sym typeface="Calibri"/>
              </a:rPr>
              <a:t> de la función </a:t>
            </a:r>
            <a:r>
              <a:rPr b="1" lang="es-ES" sz="1200">
                <a:solidFill>
                  <a:schemeClr val="dk1"/>
                </a:solidFill>
                <a:latin typeface="Calibri"/>
                <a:ea typeface="Calibri"/>
                <a:cs typeface="Calibri"/>
                <a:sym typeface="Calibri"/>
              </a:rPr>
              <a:t>(RETURN sal) debe ser  también un número</a:t>
            </a:r>
            <a:r>
              <a:rPr lang="es-E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E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E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ES" sz="1200">
                <a:solidFill>
                  <a:schemeClr val="dk1"/>
                </a:solidFill>
                <a:latin typeface="Calibri"/>
                <a:ea typeface="Calibri"/>
                <a:cs typeface="Calibri"/>
                <a:sym typeface="Calibri"/>
              </a:rPr>
              <a:t>Una vez creada y compilada en forma correcta, la función puede ser ejecutada y en este paso cuando recién las acciones de la Función serán ejecutadas. Es decir, en este ejemplo, cuando se invoque la Función FN_OBT_SALARIO se obtendrá el salario de un empleado en particular indicado por el parámetro de entrada de la Función. Una función puede ser invocada desde un Bloque PL/SQL Anónimo, en una sentencia SQL, como parámetro para otro subprograma o en un subprograma </a:t>
            </a:r>
            <a:endParaRPr/>
          </a:p>
        </p:txBody>
      </p:sp>
      <p:sp>
        <p:nvSpPr>
          <p:cNvPr id="238" name="Google Shape;23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200">
                <a:solidFill>
                  <a:schemeClr val="dk1"/>
                </a:solidFill>
                <a:latin typeface="Calibri"/>
                <a:ea typeface="Calibri"/>
                <a:cs typeface="Calibri"/>
                <a:sym typeface="Calibri"/>
              </a:rPr>
              <a:t>En el ejemplo </a:t>
            </a:r>
            <a:r>
              <a:rPr b="1" lang="es-ES" sz="1200">
                <a:solidFill>
                  <a:schemeClr val="dk1"/>
                </a:solidFill>
                <a:latin typeface="Calibri"/>
                <a:ea typeface="Calibri"/>
                <a:cs typeface="Calibri"/>
                <a:sym typeface="Calibri"/>
              </a:rPr>
              <a:t>Usando la función en una sentencia SQL</a:t>
            </a:r>
            <a:r>
              <a:rPr lang="es-ES" sz="1200">
                <a:solidFill>
                  <a:schemeClr val="dk1"/>
                </a:solidFill>
                <a:latin typeface="Calibri"/>
                <a:ea typeface="Calibri"/>
                <a:cs typeface="Calibri"/>
                <a:sym typeface="Calibri"/>
              </a:rPr>
              <a:t>: la sentencia SELECT obtiene la identificación y salario de cada empleado que pertenece al departamento 30 </a:t>
            </a:r>
            <a:endParaRPr/>
          </a:p>
        </p:txBody>
      </p:sp>
      <p:sp>
        <p:nvSpPr>
          <p:cNvPr id="245" name="Google Shape;24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cabezado de sección">
  <p:cSld name="1_Encabezado de sección">
    <p:spTree>
      <p:nvGrpSpPr>
        <p:cNvPr id="15" name="Shape 15"/>
        <p:cNvGrpSpPr/>
        <p:nvPr/>
      </p:nvGrpSpPr>
      <p:grpSpPr>
        <a:xfrm>
          <a:off x="0" y="0"/>
          <a:ext cx="0" cy="0"/>
          <a:chOff x="0" y="0"/>
          <a:chExt cx="0" cy="0"/>
        </a:xfrm>
      </p:grpSpPr>
      <p:pic>
        <p:nvPicPr>
          <p:cNvPr descr="portada.jpg" id="16" name="Google Shape;16;p2"/>
          <p:cNvPicPr preferRelativeResize="0"/>
          <p:nvPr/>
        </p:nvPicPr>
        <p:blipFill rotWithShape="1">
          <a:blip r:embed="rId2">
            <a:alphaModFix/>
          </a:blip>
          <a:srcRect b="0" l="0" r="0" t="0"/>
          <a:stretch/>
        </p:blipFill>
        <p:spPr>
          <a:xfrm>
            <a:off x="4600575" y="0"/>
            <a:ext cx="4543425" cy="6858000"/>
          </a:xfrm>
          <a:prstGeom prst="rect">
            <a:avLst/>
          </a:prstGeom>
          <a:noFill/>
          <a:ln>
            <a:noFill/>
          </a:ln>
        </p:spPr>
      </p:pic>
      <p:pic>
        <p:nvPicPr>
          <p:cNvPr id="17" name="Google Shape;17;p2"/>
          <p:cNvPicPr preferRelativeResize="0"/>
          <p:nvPr/>
        </p:nvPicPr>
        <p:blipFill rotWithShape="1">
          <a:blip r:embed="rId3">
            <a:alphaModFix/>
          </a:blip>
          <a:srcRect b="0" l="0" r="0" t="0"/>
          <a:stretch/>
        </p:blipFill>
        <p:spPr>
          <a:xfrm>
            <a:off x="215900" y="2297121"/>
            <a:ext cx="6616700" cy="11072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71" name="Shape 71"/>
        <p:cNvGrpSpPr/>
        <p:nvPr/>
      </p:nvGrpSpPr>
      <p:grpSpPr>
        <a:xfrm>
          <a:off x="0" y="0"/>
          <a:ext cx="0" cy="0"/>
          <a:chOff x="0" y="0"/>
          <a:chExt cx="0" cy="0"/>
        </a:xfrm>
      </p:grpSpPr>
      <p:sp>
        <p:nvSpPr>
          <p:cNvPr id="72" name="Google Shape;72;p1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
        <p:nvSpPr>
          <p:cNvPr id="75" name="Google Shape;75;p1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76" name="Google Shape;76;p1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3.jpg" id="77" name="Google Shape;77;p11"/>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título" type="objTx">
  <p:cSld name="OBJECT_WITH_CAPTION_TEXT">
    <p:spTree>
      <p:nvGrpSpPr>
        <p:cNvPr id="78" name="Shape 78"/>
        <p:cNvGrpSpPr/>
        <p:nvPr/>
      </p:nvGrpSpPr>
      <p:grpSpPr>
        <a:xfrm>
          <a:off x="0" y="0"/>
          <a:ext cx="0" cy="0"/>
          <a:chOff x="0" y="0"/>
          <a:chExt cx="0" cy="0"/>
        </a:xfrm>
      </p:grpSpPr>
      <p:sp>
        <p:nvSpPr>
          <p:cNvPr id="79" name="Google Shape;79;p12"/>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81" name="Google Shape;81;p12"/>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82" name="Google Shape;82;p1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título" type="picTx">
  <p:cSld name="PICTURE_WITH_CAPTION_TEXT">
    <p:spTree>
      <p:nvGrpSpPr>
        <p:cNvPr id="85" name="Shape 85"/>
        <p:cNvGrpSpPr/>
        <p:nvPr/>
      </p:nvGrpSpPr>
      <p:grpSpPr>
        <a:xfrm>
          <a:off x="0" y="0"/>
          <a:ext cx="0" cy="0"/>
          <a:chOff x="0" y="0"/>
          <a:chExt cx="0" cy="0"/>
        </a:xfrm>
      </p:grpSpPr>
      <p:sp>
        <p:nvSpPr>
          <p:cNvPr id="86" name="Google Shape;86;p13"/>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3"/>
          <p:cNvSpPr/>
          <p:nvPr>
            <p:ph idx="2" type="pic"/>
          </p:nvPr>
        </p:nvSpPr>
        <p:spPr>
          <a:xfrm>
            <a:off x="3887391" y="987426"/>
            <a:ext cx="4629150" cy="4873625"/>
          </a:xfrm>
          <a:prstGeom prst="rect">
            <a:avLst/>
          </a:prstGeom>
          <a:noFill/>
          <a:ln>
            <a:noFill/>
          </a:ln>
        </p:spPr>
        <p:txBody>
          <a:bodyPr anchorCtr="0" anchor="t" bIns="45700" lIns="91425" spcFirstLastPara="1" rIns="91425" wrap="square" tIns="45700"/>
          <a:lstStyle>
            <a:lvl1pPr lvl="0" marR="0" rtl="0" algn="l">
              <a:lnSpc>
                <a:spcPct val="90000"/>
              </a:lnSpc>
              <a:spcBef>
                <a:spcPts val="75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88" name="Google Shape;88;p13"/>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89" name="Google Shape;89;p1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x">
  <p:cSld name="VERTICAL_TEXT">
    <p:spTree>
      <p:nvGrpSpPr>
        <p:cNvPr id="92" name="Shape 92"/>
        <p:cNvGrpSpPr/>
        <p:nvPr/>
      </p:nvGrpSpPr>
      <p:grpSpPr>
        <a:xfrm>
          <a:off x="0" y="0"/>
          <a:ext cx="0" cy="0"/>
          <a:chOff x="0" y="0"/>
          <a:chExt cx="0" cy="0"/>
        </a:xfrm>
      </p:grpSpPr>
      <p:sp>
        <p:nvSpPr>
          <p:cNvPr id="93" name="Google Shape;93;p1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14"/>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5" name="Google Shape;95;p1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type="vertTitleAndTx">
  <p:cSld name="VERTICAL_TITLE_AND_VERTICAL_TEXT">
    <p:spTree>
      <p:nvGrpSpPr>
        <p:cNvPr id="98" name="Shape 98"/>
        <p:cNvGrpSpPr/>
        <p:nvPr/>
      </p:nvGrpSpPr>
      <p:grpSpPr>
        <a:xfrm>
          <a:off x="0" y="0"/>
          <a:ext cx="0" cy="0"/>
          <a:chOff x="0" y="0"/>
          <a:chExt cx="0" cy="0"/>
        </a:xfrm>
      </p:grpSpPr>
      <p:sp>
        <p:nvSpPr>
          <p:cNvPr id="99" name="Google Shape;99;p15"/>
          <p:cNvSpPr txBox="1"/>
          <p:nvPr>
            <p:ph type="title"/>
          </p:nvPr>
        </p:nvSpPr>
        <p:spPr>
          <a:xfrm rot="5400000">
            <a:off x="4623593" y="2285206"/>
            <a:ext cx="5811838" cy="1971675"/>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15"/>
          <p:cNvSpPr txBox="1"/>
          <p:nvPr>
            <p:ph idx="1" type="body"/>
          </p:nvPr>
        </p:nvSpPr>
        <p:spPr>
          <a:xfrm rot="5400000">
            <a:off x="623093" y="370681"/>
            <a:ext cx="5811838" cy="5800725"/>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01" name="Google Shape;101;p1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os objetos">
  <p:cSld name="1_Dos objetos">
    <p:spTree>
      <p:nvGrpSpPr>
        <p:cNvPr id="104" name="Shape 104"/>
        <p:cNvGrpSpPr/>
        <p:nvPr/>
      </p:nvGrpSpPr>
      <p:grpSpPr>
        <a:xfrm>
          <a:off x="0" y="0"/>
          <a:ext cx="0" cy="0"/>
          <a:chOff x="0" y="0"/>
          <a:chExt cx="0" cy="0"/>
        </a:xfrm>
      </p:grpSpPr>
      <p:pic>
        <p:nvPicPr>
          <p:cNvPr descr="ppt institucional-actualizado[1].jpg" id="105" name="Google Shape;105;p16"/>
          <p:cNvPicPr preferRelativeResize="0"/>
          <p:nvPr/>
        </p:nvPicPr>
        <p:blipFill rotWithShape="1">
          <a:blip r:embed="rId2">
            <a:alphaModFix/>
          </a:blip>
          <a:srcRect b="0" l="0" r="0" t="0"/>
          <a:stretch/>
        </p:blipFill>
        <p:spPr>
          <a:xfrm>
            <a:off x="0" y="0"/>
            <a:ext cx="9043416" cy="67818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omparación">
  <p:cSld name="1_Comparación">
    <p:spTree>
      <p:nvGrpSpPr>
        <p:cNvPr id="106" name="Shape 106"/>
        <p:cNvGrpSpPr/>
        <p:nvPr/>
      </p:nvGrpSpPr>
      <p:grpSpPr>
        <a:xfrm>
          <a:off x="0" y="0"/>
          <a:ext cx="0" cy="0"/>
          <a:chOff x="0" y="0"/>
          <a:chExt cx="0" cy="0"/>
        </a:xfrm>
      </p:grpSpPr>
      <p:sp>
        <p:nvSpPr>
          <p:cNvPr id="107" name="Google Shape;107;p17"/>
          <p:cNvSpPr/>
          <p:nvPr/>
        </p:nvSpPr>
        <p:spPr>
          <a:xfrm>
            <a:off x="1748454" y="-27988"/>
            <a:ext cx="1731112"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8000">
                <a:solidFill>
                  <a:srgbClr val="2871B4"/>
                </a:solidFill>
                <a:latin typeface="PT Sans"/>
                <a:ea typeface="PT Sans"/>
                <a:cs typeface="PT Sans"/>
                <a:sym typeface="PT Sans"/>
              </a:rPr>
              <a:t>16</a:t>
            </a:r>
            <a:endParaRPr b="1" sz="8000">
              <a:solidFill>
                <a:srgbClr val="2871B4"/>
              </a:solidFill>
              <a:latin typeface="PT Sans"/>
              <a:ea typeface="PT Sans"/>
              <a:cs typeface="PT Sans"/>
              <a:sym typeface="PT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ólo el título">
  <p:cSld name="2_Sólo el título">
    <p:spTree>
      <p:nvGrpSpPr>
        <p:cNvPr id="108" name="Shape 108"/>
        <p:cNvGrpSpPr/>
        <p:nvPr/>
      </p:nvGrpSpPr>
      <p:grpSpPr>
        <a:xfrm>
          <a:off x="0" y="0"/>
          <a:ext cx="0" cy="0"/>
          <a:chOff x="0" y="0"/>
          <a:chExt cx="0" cy="0"/>
        </a:xfrm>
      </p:grpSpPr>
      <p:pic>
        <p:nvPicPr>
          <p:cNvPr descr="LOGO-B.png" id="109" name="Google Shape;109;p1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0" name="Google Shape;110;p18"/>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11" name="Google Shape;111;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12" name="Google Shape;112;p18"/>
          <p:cNvSpPr/>
          <p:nvPr/>
        </p:nvSpPr>
        <p:spPr>
          <a:xfrm>
            <a:off x="586828" y="385379"/>
            <a:ext cx="8084206" cy="700690"/>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 name="Google Shape;113;p18"/>
          <p:cNvSpPr/>
          <p:nvPr/>
        </p:nvSpPr>
        <p:spPr>
          <a:xfrm>
            <a:off x="4117848" y="297797"/>
            <a:ext cx="1156138" cy="166414"/>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 name="Google Shape;114;p18"/>
          <p:cNvSpPr/>
          <p:nvPr/>
        </p:nvSpPr>
        <p:spPr>
          <a:xfrm>
            <a:off x="5264579" y="297797"/>
            <a:ext cx="1156138" cy="166414"/>
          </a:xfrm>
          <a:prstGeom prst="rect">
            <a:avLst/>
          </a:prstGeom>
          <a:solidFill>
            <a:srgbClr val="45AC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 name="Google Shape;115;p18"/>
          <p:cNvSpPr/>
          <p:nvPr/>
        </p:nvSpPr>
        <p:spPr>
          <a:xfrm>
            <a:off x="6411310" y="297797"/>
            <a:ext cx="1156138" cy="166414"/>
          </a:xfrm>
          <a:prstGeom prst="rect">
            <a:avLst/>
          </a:prstGeom>
          <a:solidFill>
            <a:srgbClr val="62B2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 name="Google Shape;116;p18"/>
          <p:cNvSpPr/>
          <p:nvPr/>
        </p:nvSpPr>
        <p:spPr>
          <a:xfrm>
            <a:off x="7514896" y="297797"/>
            <a:ext cx="1156138" cy="166414"/>
          </a:xfrm>
          <a:prstGeom prst="rect">
            <a:avLst/>
          </a:prstGeom>
          <a:solidFill>
            <a:srgbClr val="83BB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ólo el título">
  <p:cSld name="3_Sólo el título">
    <p:spTree>
      <p:nvGrpSpPr>
        <p:cNvPr id="117" name="Shape 117"/>
        <p:cNvGrpSpPr/>
        <p:nvPr/>
      </p:nvGrpSpPr>
      <p:grpSpPr>
        <a:xfrm>
          <a:off x="0" y="0"/>
          <a:ext cx="0" cy="0"/>
          <a:chOff x="0" y="0"/>
          <a:chExt cx="0" cy="0"/>
        </a:xfrm>
      </p:grpSpPr>
      <p:pic>
        <p:nvPicPr>
          <p:cNvPr descr="LOGO-B.png" id="118" name="Google Shape;118;p1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9" name="Google Shape;119;p19"/>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0" name="Google Shape;120;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21" name="Google Shape;121;p19"/>
          <p:cNvSpPr/>
          <p:nvPr/>
        </p:nvSpPr>
        <p:spPr>
          <a:xfrm>
            <a:off x="586828" y="385379"/>
            <a:ext cx="8084206" cy="700690"/>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19"/>
          <p:cNvSpPr/>
          <p:nvPr/>
        </p:nvSpPr>
        <p:spPr>
          <a:xfrm>
            <a:off x="4118422" y="297797"/>
            <a:ext cx="1156138" cy="166414"/>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19"/>
          <p:cNvSpPr/>
          <p:nvPr/>
        </p:nvSpPr>
        <p:spPr>
          <a:xfrm>
            <a:off x="5264866" y="297797"/>
            <a:ext cx="1156138" cy="166414"/>
          </a:xfrm>
          <a:prstGeom prst="rect">
            <a:avLst/>
          </a:prstGeom>
          <a:solidFill>
            <a:srgbClr val="CD4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19"/>
          <p:cNvSpPr/>
          <p:nvPr/>
        </p:nvSpPr>
        <p:spPr>
          <a:xfrm>
            <a:off x="6411310" y="297797"/>
            <a:ext cx="1156138" cy="166414"/>
          </a:xfrm>
          <a:prstGeom prst="rect">
            <a:avLst/>
          </a:prstGeom>
          <a:solidFill>
            <a:srgbClr val="CC63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19"/>
          <p:cNvSpPr/>
          <p:nvPr/>
        </p:nvSpPr>
        <p:spPr>
          <a:xfrm>
            <a:off x="7514896" y="297797"/>
            <a:ext cx="1156138" cy="166414"/>
          </a:xfrm>
          <a:prstGeom prst="rect">
            <a:avLst/>
          </a:prstGeom>
          <a:solidFill>
            <a:srgbClr val="C984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ólo el título">
  <p:cSld name="4_Sólo el título">
    <p:spTree>
      <p:nvGrpSpPr>
        <p:cNvPr id="126" name="Shape 126"/>
        <p:cNvGrpSpPr/>
        <p:nvPr/>
      </p:nvGrpSpPr>
      <p:grpSpPr>
        <a:xfrm>
          <a:off x="0" y="0"/>
          <a:ext cx="0" cy="0"/>
          <a:chOff x="0" y="0"/>
          <a:chExt cx="0" cy="0"/>
        </a:xfrm>
      </p:grpSpPr>
      <p:pic>
        <p:nvPicPr>
          <p:cNvPr descr="LOGO-B.png" id="127" name="Google Shape;127;p2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28" name="Google Shape;128;p2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9" name="Google Shape;129;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0" name="Google Shape;130;p20"/>
          <p:cNvSpPr/>
          <p:nvPr/>
        </p:nvSpPr>
        <p:spPr>
          <a:xfrm>
            <a:off x="586828" y="385379"/>
            <a:ext cx="8084206" cy="700690"/>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 name="Google Shape;131;p20"/>
          <p:cNvSpPr/>
          <p:nvPr/>
        </p:nvSpPr>
        <p:spPr>
          <a:xfrm>
            <a:off x="4099034" y="297797"/>
            <a:ext cx="1156138" cy="166414"/>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 name="Google Shape;132;p20"/>
          <p:cNvSpPr/>
          <p:nvPr/>
        </p:nvSpPr>
        <p:spPr>
          <a:xfrm>
            <a:off x="5255172" y="297797"/>
            <a:ext cx="1156138" cy="166414"/>
          </a:xfrm>
          <a:prstGeom prst="rect">
            <a:avLst/>
          </a:prstGeom>
          <a:solidFill>
            <a:srgbClr val="D2D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 name="Google Shape;133;p20"/>
          <p:cNvSpPr/>
          <p:nvPr/>
        </p:nvSpPr>
        <p:spPr>
          <a:xfrm>
            <a:off x="6411310" y="297797"/>
            <a:ext cx="1156138" cy="166414"/>
          </a:xfrm>
          <a:prstGeom prst="rect">
            <a:avLst/>
          </a:prstGeom>
          <a:solidFill>
            <a:srgbClr val="DFE9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20"/>
          <p:cNvSpPr/>
          <p:nvPr/>
        </p:nvSpPr>
        <p:spPr>
          <a:xfrm>
            <a:off x="7514896" y="297797"/>
            <a:ext cx="1156138" cy="166414"/>
          </a:xfrm>
          <a:prstGeom prst="rect">
            <a:avLst/>
          </a:prstGeom>
          <a:solidFill>
            <a:srgbClr val="EAF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p:cSld name="Sólo el título">
    <p:spTree>
      <p:nvGrpSpPr>
        <p:cNvPr id="18" name="Shape 18"/>
        <p:cNvGrpSpPr/>
        <p:nvPr/>
      </p:nvGrpSpPr>
      <p:grpSpPr>
        <a:xfrm>
          <a:off x="0" y="0"/>
          <a:ext cx="0" cy="0"/>
          <a:chOff x="0" y="0"/>
          <a:chExt cx="0" cy="0"/>
        </a:xfrm>
      </p:grpSpPr>
      <p:sp>
        <p:nvSpPr>
          <p:cNvPr id="19" name="Google Shape;19;p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B.png" id="20" name="Google Shape;20;p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jpg" id="21" name="Google Shape;21;p3"/>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ólo el título">
  <p:cSld name="5_Sólo el título">
    <p:spTree>
      <p:nvGrpSpPr>
        <p:cNvPr id="135" name="Shape 135"/>
        <p:cNvGrpSpPr/>
        <p:nvPr/>
      </p:nvGrpSpPr>
      <p:grpSpPr>
        <a:xfrm>
          <a:off x="0" y="0"/>
          <a:ext cx="0" cy="0"/>
          <a:chOff x="0" y="0"/>
          <a:chExt cx="0" cy="0"/>
        </a:xfrm>
      </p:grpSpPr>
      <p:pic>
        <p:nvPicPr>
          <p:cNvPr descr="LOGO-B.png" id="136" name="Google Shape;136;p2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37" name="Google Shape;137;p21"/>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38" name="Google Shape;138;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39" name="Google Shape;139;p21"/>
          <p:cNvSpPr/>
          <p:nvPr/>
        </p:nvSpPr>
        <p:spPr>
          <a:xfrm>
            <a:off x="586828" y="385379"/>
            <a:ext cx="8084206" cy="700690"/>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 name="Google Shape;140;p21"/>
          <p:cNvSpPr/>
          <p:nvPr/>
        </p:nvSpPr>
        <p:spPr>
          <a:xfrm>
            <a:off x="4117848" y="297797"/>
            <a:ext cx="1156138" cy="166414"/>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 name="Google Shape;141;p21"/>
          <p:cNvSpPr/>
          <p:nvPr/>
        </p:nvSpPr>
        <p:spPr>
          <a:xfrm>
            <a:off x="5264579" y="297797"/>
            <a:ext cx="1156138" cy="166414"/>
          </a:xfrm>
          <a:prstGeom prst="rect">
            <a:avLst/>
          </a:prstGeom>
          <a:solidFill>
            <a:srgbClr val="FAB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 name="Google Shape;142;p21"/>
          <p:cNvSpPr/>
          <p:nvPr/>
        </p:nvSpPr>
        <p:spPr>
          <a:xfrm>
            <a:off x="6411310" y="297797"/>
            <a:ext cx="1156138" cy="166414"/>
          </a:xfrm>
          <a:prstGeom prst="rect">
            <a:avLst/>
          </a:prstGeom>
          <a:solidFill>
            <a:srgbClr val="FBCC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 name="Google Shape;143;p21"/>
          <p:cNvSpPr/>
          <p:nvPr/>
        </p:nvSpPr>
        <p:spPr>
          <a:xfrm>
            <a:off x="7514896" y="297797"/>
            <a:ext cx="1156138" cy="166414"/>
          </a:xfrm>
          <a:prstGeom prst="rect">
            <a:avLst/>
          </a:prstGeom>
          <a:solidFill>
            <a:srgbClr val="FCD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ólo el título">
  <p:cSld name="6_Sólo el título">
    <p:spTree>
      <p:nvGrpSpPr>
        <p:cNvPr id="144" name="Shape 144"/>
        <p:cNvGrpSpPr/>
        <p:nvPr/>
      </p:nvGrpSpPr>
      <p:grpSpPr>
        <a:xfrm>
          <a:off x="0" y="0"/>
          <a:ext cx="0" cy="0"/>
          <a:chOff x="0" y="0"/>
          <a:chExt cx="0" cy="0"/>
        </a:xfrm>
      </p:grpSpPr>
      <p:pic>
        <p:nvPicPr>
          <p:cNvPr descr="LOGO-B.png" id="145" name="Google Shape;145;p2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46" name="Google Shape;146;p2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47" name="Google Shape;147;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48" name="Google Shape;148;p22"/>
          <p:cNvSpPr/>
          <p:nvPr/>
        </p:nvSpPr>
        <p:spPr>
          <a:xfrm>
            <a:off x="586828" y="385379"/>
            <a:ext cx="8084206" cy="700690"/>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22"/>
          <p:cNvSpPr/>
          <p:nvPr/>
        </p:nvSpPr>
        <p:spPr>
          <a:xfrm>
            <a:off x="4117848" y="297797"/>
            <a:ext cx="1156138" cy="166414"/>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22"/>
          <p:cNvSpPr/>
          <p:nvPr/>
        </p:nvSpPr>
        <p:spPr>
          <a:xfrm>
            <a:off x="5264579" y="297797"/>
            <a:ext cx="1156138" cy="166414"/>
          </a:xfrm>
          <a:prstGeom prst="rect">
            <a:avLst/>
          </a:prstGeom>
          <a:solidFill>
            <a:srgbClr val="FAE1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22"/>
          <p:cNvSpPr/>
          <p:nvPr/>
        </p:nvSpPr>
        <p:spPr>
          <a:xfrm>
            <a:off x="6411310" y="297797"/>
            <a:ext cx="1156138" cy="166414"/>
          </a:xfrm>
          <a:prstGeom prst="rect">
            <a:avLst/>
          </a:prstGeom>
          <a:solidFill>
            <a:srgbClr val="FCE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 name="Google Shape;152;p22"/>
          <p:cNvSpPr/>
          <p:nvPr/>
        </p:nvSpPr>
        <p:spPr>
          <a:xfrm>
            <a:off x="7514896" y="297797"/>
            <a:ext cx="1156138" cy="166414"/>
          </a:xfrm>
          <a:prstGeom prst="rect">
            <a:avLst/>
          </a:prstGeom>
          <a:solidFill>
            <a:srgbClr val="FDF3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ólo el título">
  <p:cSld name="7_Sólo el título">
    <p:spTree>
      <p:nvGrpSpPr>
        <p:cNvPr id="153" name="Shape 153"/>
        <p:cNvGrpSpPr/>
        <p:nvPr/>
      </p:nvGrpSpPr>
      <p:grpSpPr>
        <a:xfrm>
          <a:off x="0" y="0"/>
          <a:ext cx="0" cy="0"/>
          <a:chOff x="0" y="0"/>
          <a:chExt cx="0" cy="0"/>
        </a:xfrm>
      </p:grpSpPr>
      <p:pic>
        <p:nvPicPr>
          <p:cNvPr descr="LOGO-B.png" id="154" name="Google Shape;154;p2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55" name="Google Shape;155;p23"/>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56" name="Google Shape;156;p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57" name="Google Shape;157;p23"/>
          <p:cNvSpPr/>
          <p:nvPr/>
        </p:nvSpPr>
        <p:spPr>
          <a:xfrm>
            <a:off x="586828" y="385379"/>
            <a:ext cx="8084206" cy="700690"/>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 name="Google Shape;158;p23"/>
          <p:cNvSpPr/>
          <p:nvPr/>
        </p:nvSpPr>
        <p:spPr>
          <a:xfrm>
            <a:off x="4117848" y="297797"/>
            <a:ext cx="1156138" cy="166414"/>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 name="Google Shape;159;p23"/>
          <p:cNvSpPr/>
          <p:nvPr/>
        </p:nvSpPr>
        <p:spPr>
          <a:xfrm>
            <a:off x="5264579" y="297797"/>
            <a:ext cx="1156138" cy="166414"/>
          </a:xfrm>
          <a:prstGeom prst="rect">
            <a:avLst/>
          </a:prstGeom>
          <a:solidFill>
            <a:srgbClr val="D18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 name="Google Shape;160;p23"/>
          <p:cNvSpPr/>
          <p:nvPr/>
        </p:nvSpPr>
        <p:spPr>
          <a:xfrm>
            <a:off x="6411310" y="297797"/>
            <a:ext cx="1156138" cy="166414"/>
          </a:xfrm>
          <a:prstGeom prst="rect">
            <a:avLst/>
          </a:prstGeom>
          <a:solidFill>
            <a:srgbClr val="DFA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 name="Google Shape;161;p23"/>
          <p:cNvSpPr/>
          <p:nvPr/>
        </p:nvSpPr>
        <p:spPr>
          <a:xfrm>
            <a:off x="7514896" y="297797"/>
            <a:ext cx="1156138" cy="166414"/>
          </a:xfrm>
          <a:prstGeom prst="rect">
            <a:avLst/>
          </a:prstGeom>
          <a:solidFill>
            <a:srgbClr val="EAC7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ítulo y texto vertical">
  <p:cSld name="1_Título y texto vertical">
    <p:spTree>
      <p:nvGrpSpPr>
        <p:cNvPr id="162" name="Shape 162"/>
        <p:cNvGrpSpPr/>
        <p:nvPr/>
      </p:nvGrpSpPr>
      <p:grpSpPr>
        <a:xfrm>
          <a:off x="0" y="0"/>
          <a:ext cx="0" cy="0"/>
          <a:chOff x="0" y="0"/>
          <a:chExt cx="0" cy="0"/>
        </a:xfrm>
      </p:grpSpPr>
      <p:sp>
        <p:nvSpPr>
          <p:cNvPr id="163" name="Google Shape;163;p24"/>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64" name="Google Shape;164;p2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4.jpg" id="165" name="Google Shape;165;p24"/>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Sólo el título">
  <p:cSld name="8_Sólo el título">
    <p:spTree>
      <p:nvGrpSpPr>
        <p:cNvPr id="166" name="Shape 166"/>
        <p:cNvGrpSpPr/>
        <p:nvPr/>
      </p:nvGrpSpPr>
      <p:grpSpPr>
        <a:xfrm>
          <a:off x="0" y="0"/>
          <a:ext cx="0" cy="0"/>
          <a:chOff x="0" y="0"/>
          <a:chExt cx="0" cy="0"/>
        </a:xfrm>
      </p:grpSpPr>
      <p:pic>
        <p:nvPicPr>
          <p:cNvPr descr="LOGO-B.png" id="167" name="Google Shape;167;p2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68" name="Google Shape;168;p25"/>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69" name="Google Shape;169;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70" name="Google Shape;170;p25"/>
          <p:cNvSpPr/>
          <p:nvPr/>
        </p:nvSpPr>
        <p:spPr>
          <a:xfrm>
            <a:off x="586828" y="385379"/>
            <a:ext cx="8084206" cy="700690"/>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 name="Google Shape;171;p25"/>
          <p:cNvSpPr/>
          <p:nvPr/>
        </p:nvSpPr>
        <p:spPr>
          <a:xfrm>
            <a:off x="4117848" y="297797"/>
            <a:ext cx="1156138" cy="166414"/>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 name="Google Shape;172;p25"/>
          <p:cNvSpPr/>
          <p:nvPr/>
        </p:nvSpPr>
        <p:spPr>
          <a:xfrm>
            <a:off x="5264579" y="297797"/>
            <a:ext cx="1156138" cy="166414"/>
          </a:xfrm>
          <a:prstGeom prst="rect">
            <a:avLst/>
          </a:prstGeom>
          <a:solidFill>
            <a:srgbClr val="B496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 name="Google Shape;173;p25"/>
          <p:cNvSpPr/>
          <p:nvPr/>
        </p:nvSpPr>
        <p:spPr>
          <a:xfrm>
            <a:off x="6411310" y="297797"/>
            <a:ext cx="1156138" cy="166414"/>
          </a:xfrm>
          <a:prstGeom prst="rect">
            <a:avLst/>
          </a:prstGeom>
          <a:solidFill>
            <a:srgbClr val="CBB6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 name="Google Shape;174;p25"/>
          <p:cNvSpPr/>
          <p:nvPr/>
        </p:nvSpPr>
        <p:spPr>
          <a:xfrm>
            <a:off x="7514896" y="297797"/>
            <a:ext cx="1156138" cy="166414"/>
          </a:xfrm>
          <a:prstGeom prst="rect">
            <a:avLst/>
          </a:prstGeom>
          <a:solidFill>
            <a:srgbClr val="DCD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ítulo vertical y texto">
  <p:cSld name="1_Título vertical y texto">
    <p:spTree>
      <p:nvGrpSpPr>
        <p:cNvPr id="175" name="Shape 175"/>
        <p:cNvGrpSpPr/>
        <p:nvPr/>
      </p:nvGrpSpPr>
      <p:grpSpPr>
        <a:xfrm>
          <a:off x="0" y="0"/>
          <a:ext cx="0" cy="0"/>
          <a:chOff x="0" y="0"/>
          <a:chExt cx="0" cy="0"/>
        </a:xfrm>
      </p:grpSpPr>
      <p:sp>
        <p:nvSpPr>
          <p:cNvPr id="176" name="Google Shape;176;p26"/>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77" name="Google Shape;177;p2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5.jpg" id="178" name="Google Shape;178;p26"/>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ólo el título">
  <p:cSld name="9_Sólo el título">
    <p:spTree>
      <p:nvGrpSpPr>
        <p:cNvPr id="179" name="Shape 179"/>
        <p:cNvGrpSpPr/>
        <p:nvPr/>
      </p:nvGrpSpPr>
      <p:grpSpPr>
        <a:xfrm>
          <a:off x="0" y="0"/>
          <a:ext cx="0" cy="0"/>
          <a:chOff x="0" y="0"/>
          <a:chExt cx="0" cy="0"/>
        </a:xfrm>
      </p:grpSpPr>
      <p:pic>
        <p:nvPicPr>
          <p:cNvPr descr="LOGO-B.png" id="180" name="Google Shape;180;p2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81" name="Google Shape;181;p27"/>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82" name="Google Shape;182;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183" name="Google Shape;183;p27"/>
          <p:cNvSpPr/>
          <p:nvPr/>
        </p:nvSpPr>
        <p:spPr>
          <a:xfrm>
            <a:off x="586828" y="385379"/>
            <a:ext cx="8084206" cy="700690"/>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 name="Google Shape;184;p27"/>
          <p:cNvSpPr/>
          <p:nvPr/>
        </p:nvSpPr>
        <p:spPr>
          <a:xfrm>
            <a:off x="4117848" y="297797"/>
            <a:ext cx="1156138" cy="166414"/>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 name="Google Shape;185;p27"/>
          <p:cNvSpPr/>
          <p:nvPr/>
        </p:nvSpPr>
        <p:spPr>
          <a:xfrm>
            <a:off x="5264579" y="297797"/>
            <a:ext cx="1156138" cy="166414"/>
          </a:xfrm>
          <a:prstGeom prst="rect">
            <a:avLst/>
          </a:prstGeom>
          <a:solidFill>
            <a:srgbClr val="AEA9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 name="Google Shape;186;p27"/>
          <p:cNvSpPr/>
          <p:nvPr/>
        </p:nvSpPr>
        <p:spPr>
          <a:xfrm>
            <a:off x="6411310" y="297797"/>
            <a:ext cx="1156138" cy="166414"/>
          </a:xfrm>
          <a:prstGeom prst="rect">
            <a:avLst/>
          </a:prstGeom>
          <a:solidFill>
            <a:srgbClr val="C6C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 name="Google Shape;187;p27"/>
          <p:cNvSpPr/>
          <p:nvPr/>
        </p:nvSpPr>
        <p:spPr>
          <a:xfrm>
            <a:off x="7514896" y="297797"/>
            <a:ext cx="1156138" cy="166414"/>
          </a:xfrm>
          <a:prstGeom prst="rect">
            <a:avLst/>
          </a:prstGeom>
          <a:solidFill>
            <a:srgbClr val="D9D8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ólo el título">
  <p:cSld name="1_Sólo el título">
    <p:spTree>
      <p:nvGrpSpPr>
        <p:cNvPr id="22" name="Shape 22"/>
        <p:cNvGrpSpPr/>
        <p:nvPr/>
      </p:nvGrpSpPr>
      <p:grpSpPr>
        <a:xfrm>
          <a:off x="0" y="0"/>
          <a:ext cx="0" cy="0"/>
          <a:chOff x="0" y="0"/>
          <a:chExt cx="0" cy="0"/>
        </a:xfrm>
      </p:grpSpPr>
      <p:pic>
        <p:nvPicPr>
          <p:cNvPr descr="LOGO-B.png" id="23" name="Google Shape;23;p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sp>
        <p:nvSpPr>
          <p:cNvPr id="24" name="Google Shape;24;p4"/>
          <p:cNvSpPr/>
          <p:nvPr/>
        </p:nvSpPr>
        <p:spPr>
          <a:xfrm>
            <a:off x="586828" y="385379"/>
            <a:ext cx="8084206" cy="700690"/>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 name="Google Shape;25;p4"/>
          <p:cNvSpPr/>
          <p:nvPr/>
        </p:nvSpPr>
        <p:spPr>
          <a:xfrm>
            <a:off x="4117848" y="297797"/>
            <a:ext cx="1156138" cy="166414"/>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 name="Google Shape;26;p4"/>
          <p:cNvSpPr/>
          <p:nvPr/>
        </p:nvSpPr>
        <p:spPr>
          <a:xfrm>
            <a:off x="5264579" y="297797"/>
            <a:ext cx="1156138" cy="166414"/>
          </a:xfrm>
          <a:prstGeom prst="rect">
            <a:avLst/>
          </a:prstGeom>
          <a:solidFill>
            <a:srgbClr val="5A35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 name="Google Shape;27;p4"/>
          <p:cNvSpPr/>
          <p:nvPr/>
        </p:nvSpPr>
        <p:spPr>
          <a:xfrm>
            <a:off x="6411310" y="297797"/>
            <a:ext cx="1156138" cy="166414"/>
          </a:xfrm>
          <a:prstGeom prst="rect">
            <a:avLst/>
          </a:prstGeom>
          <a:solidFill>
            <a:srgbClr val="6D4E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 name="Google Shape;28;p4"/>
          <p:cNvSpPr/>
          <p:nvPr/>
        </p:nvSpPr>
        <p:spPr>
          <a:xfrm>
            <a:off x="7514896" y="297797"/>
            <a:ext cx="1156138" cy="166414"/>
          </a:xfrm>
          <a:prstGeom prst="rect">
            <a:avLst/>
          </a:prstGeom>
          <a:solidFill>
            <a:srgbClr val="7D66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jpg" id="29" name="Google Shape;29;p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30" name="Google Shape;30;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31" name="Shape 31"/>
        <p:cNvGrpSpPr/>
        <p:nvPr/>
      </p:nvGrpSpPr>
      <p:grpSpPr>
        <a:xfrm>
          <a:off x="0" y="0"/>
          <a:ext cx="0" cy="0"/>
          <a:chOff x="0" y="0"/>
          <a:chExt cx="0" cy="0"/>
        </a:xfrm>
      </p:grpSpPr>
      <p:sp>
        <p:nvSpPr>
          <p:cNvPr id="32" name="Google Shape;32;p5"/>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34" name="Google Shape;34;p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descr="logo.jpg" id="37" name="Google Shape;37;p5"/>
          <p:cNvPicPr preferRelativeResize="0"/>
          <p:nvPr/>
        </p:nvPicPr>
        <p:blipFill rotWithShape="1">
          <a:blip r:embed="rId2">
            <a:alphaModFix/>
          </a:blip>
          <a:srcRect b="0" l="0" r="0" t="0"/>
          <a:stretch/>
        </p:blipFill>
        <p:spPr>
          <a:xfrm>
            <a:off x="586828" y="6225296"/>
            <a:ext cx="1992643" cy="4462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38" name="Shape 38"/>
        <p:cNvGrpSpPr/>
        <p:nvPr/>
      </p:nvGrpSpPr>
      <p:grpSpPr>
        <a:xfrm>
          <a:off x="0" y="0"/>
          <a:ext cx="0" cy="0"/>
          <a:chOff x="0" y="0"/>
          <a:chExt cx="0" cy="0"/>
        </a:xfrm>
      </p:grpSpPr>
      <p:sp>
        <p:nvSpPr>
          <p:cNvPr id="39" name="Google Shape;39;p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1" name="Google Shape;41;p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type="secHead">
  <p:cSld name="SECTION_HEADER">
    <p:spTree>
      <p:nvGrpSpPr>
        <p:cNvPr id="44" name="Shape 44"/>
        <p:cNvGrpSpPr/>
        <p:nvPr/>
      </p:nvGrpSpPr>
      <p:grpSpPr>
        <a:xfrm>
          <a:off x="0" y="0"/>
          <a:ext cx="0" cy="0"/>
          <a:chOff x="0" y="0"/>
          <a:chExt cx="0" cy="0"/>
        </a:xfrm>
      </p:grpSpPr>
      <p:sp>
        <p:nvSpPr>
          <p:cNvPr id="45" name="Google Shape;45;p7"/>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47" name="Google Shape;47;p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50" name="Shape 50"/>
        <p:cNvGrpSpPr/>
        <p:nvPr/>
      </p:nvGrpSpPr>
      <p:grpSpPr>
        <a:xfrm>
          <a:off x="0" y="0"/>
          <a:ext cx="0" cy="0"/>
          <a:chOff x="0" y="0"/>
          <a:chExt cx="0" cy="0"/>
        </a:xfrm>
      </p:grpSpPr>
      <p:sp>
        <p:nvSpPr>
          <p:cNvPr id="51" name="Google Shape;51;p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8"/>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 name="Google Shape;53;p8"/>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4" name="Google Shape;54;p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57" name="Shape 57"/>
        <p:cNvGrpSpPr/>
        <p:nvPr/>
      </p:nvGrpSpPr>
      <p:grpSpPr>
        <a:xfrm>
          <a:off x="0" y="0"/>
          <a:ext cx="0" cy="0"/>
          <a:chOff x="0" y="0"/>
          <a:chExt cx="0" cy="0"/>
        </a:xfrm>
      </p:grpSpPr>
      <p:sp>
        <p:nvSpPr>
          <p:cNvPr id="58" name="Google Shape;58;p9"/>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9"/>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60" name="Google Shape;60;p9"/>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1" name="Google Shape;61;p9"/>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62" name="Google Shape;62;p9"/>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3" name="Google Shape;63;p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el título" type="titleOnly">
  <p:cSld name="TITLE_ONLY">
    <p:spTree>
      <p:nvGrpSpPr>
        <p:cNvPr id="66" name="Shape 66"/>
        <p:cNvGrpSpPr/>
        <p:nvPr/>
      </p:nvGrpSpPr>
      <p:grpSpPr>
        <a:xfrm>
          <a:off x="0" y="0"/>
          <a:ext cx="0" cy="0"/>
          <a:chOff x="0" y="0"/>
          <a:chExt cx="0" cy="0"/>
        </a:xfrm>
      </p:grpSpPr>
      <p:sp>
        <p:nvSpPr>
          <p:cNvPr id="67" name="Google Shape;67;p10"/>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8"/>
          <p:cNvSpPr/>
          <p:nvPr/>
        </p:nvSpPr>
        <p:spPr>
          <a:xfrm>
            <a:off x="878986" y="6215970"/>
            <a:ext cx="3129544"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ES" sz="1800" u="none" cap="none" strike="noStrike">
                <a:solidFill>
                  <a:srgbClr val="7F7F7F"/>
                </a:solidFill>
                <a:latin typeface="Candara"/>
                <a:ea typeface="Candara"/>
                <a:cs typeface="Candara"/>
                <a:sym typeface="Candara"/>
              </a:rPr>
              <a:t>Marzo 2018</a:t>
            </a:r>
            <a:endParaRPr b="0" i="0" sz="1800" u="none" cap="none" strike="noStrike">
              <a:solidFill>
                <a:srgbClr val="7F7F7F"/>
              </a:solidFill>
              <a:latin typeface="Candara"/>
              <a:ea typeface="Candara"/>
              <a:cs typeface="Candara"/>
              <a:sym typeface="Candara"/>
            </a:endParaRPr>
          </a:p>
        </p:txBody>
      </p:sp>
      <p:sp>
        <p:nvSpPr>
          <p:cNvPr id="193" name="Google Shape;193;p28"/>
          <p:cNvSpPr txBox="1"/>
          <p:nvPr/>
        </p:nvSpPr>
        <p:spPr>
          <a:xfrm>
            <a:off x="711757" y="5754305"/>
            <a:ext cx="346400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ES" sz="1800" u="none" cap="none" strike="noStrike">
                <a:solidFill>
                  <a:schemeClr val="dk1"/>
                </a:solidFill>
                <a:latin typeface="Candara"/>
                <a:ea typeface="Candara"/>
                <a:cs typeface="Candara"/>
                <a:sym typeface="Candara"/>
              </a:rPr>
              <a:t>PBY3101: Programación de Base de Datos</a:t>
            </a:r>
            <a:endParaRPr b="0" i="0" sz="1800" u="none" cap="none" strike="noStrike">
              <a:solidFill>
                <a:schemeClr val="dk1"/>
              </a:solidFill>
              <a:latin typeface="Candara"/>
              <a:ea typeface="Candara"/>
              <a:cs typeface="Candara"/>
              <a:sym typeface="Candara"/>
            </a:endParaRPr>
          </a:p>
        </p:txBody>
      </p:sp>
      <p:sp>
        <p:nvSpPr>
          <p:cNvPr id="194" name="Google Shape;194;p28"/>
          <p:cNvSpPr txBox="1"/>
          <p:nvPr/>
        </p:nvSpPr>
        <p:spPr>
          <a:xfrm>
            <a:off x="1223749" y="3630648"/>
            <a:ext cx="2322339" cy="10772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ES" sz="3200" u="none" cap="none" strike="noStrike">
                <a:solidFill>
                  <a:srgbClr val="002060"/>
                </a:solidFill>
                <a:latin typeface="Calibri"/>
                <a:ea typeface="Calibri"/>
                <a:cs typeface="Calibri"/>
                <a:sym typeface="Calibri"/>
              </a:rPr>
              <a:t>Función Almacenada</a:t>
            </a:r>
            <a:endParaRPr b="1" i="0" sz="3200" u="none" cap="none" strike="noStrike">
              <a:solidFill>
                <a:srgbClr val="00206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7"/>
          <p:cNvSpPr txBox="1"/>
          <p:nvPr/>
        </p:nvSpPr>
        <p:spPr>
          <a:xfrm>
            <a:off x="6066263" y="624468"/>
            <a:ext cx="217239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800">
                <a:solidFill>
                  <a:schemeClr val="lt1"/>
                </a:solidFill>
                <a:latin typeface="Calibri"/>
                <a:ea typeface="Calibri"/>
                <a:cs typeface="Calibri"/>
                <a:sym typeface="Calibri"/>
              </a:rPr>
              <a:t>Función Almacenada</a:t>
            </a:r>
            <a:endParaRPr b="1" sz="1800">
              <a:solidFill>
                <a:schemeClr val="lt1"/>
              </a:solidFill>
              <a:latin typeface="Calibri"/>
              <a:ea typeface="Calibri"/>
              <a:cs typeface="Calibri"/>
              <a:sym typeface="Calibri"/>
            </a:endParaRPr>
          </a:p>
        </p:txBody>
      </p:sp>
      <p:pic>
        <p:nvPicPr>
          <p:cNvPr id="255" name="Google Shape;255;p37"/>
          <p:cNvPicPr preferRelativeResize="0"/>
          <p:nvPr/>
        </p:nvPicPr>
        <p:blipFill rotWithShape="1">
          <a:blip r:embed="rId3">
            <a:alphaModFix/>
          </a:blip>
          <a:srcRect b="0" l="0" r="0" t="0"/>
          <a:stretch/>
        </p:blipFill>
        <p:spPr>
          <a:xfrm>
            <a:off x="194416" y="1932429"/>
            <a:ext cx="8949584" cy="292950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8"/>
          <p:cNvSpPr txBox="1"/>
          <p:nvPr/>
        </p:nvSpPr>
        <p:spPr>
          <a:xfrm>
            <a:off x="6066263" y="624468"/>
            <a:ext cx="217239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800">
                <a:solidFill>
                  <a:schemeClr val="lt1"/>
                </a:solidFill>
                <a:latin typeface="Calibri"/>
                <a:ea typeface="Calibri"/>
                <a:cs typeface="Calibri"/>
                <a:sym typeface="Calibri"/>
              </a:rPr>
              <a:t>Función Almacenada</a:t>
            </a:r>
            <a:endParaRPr b="1" sz="1800">
              <a:solidFill>
                <a:schemeClr val="lt1"/>
              </a:solidFill>
              <a:latin typeface="Calibri"/>
              <a:ea typeface="Calibri"/>
              <a:cs typeface="Calibri"/>
              <a:sym typeface="Calibri"/>
            </a:endParaRPr>
          </a:p>
        </p:txBody>
      </p:sp>
      <p:pic>
        <p:nvPicPr>
          <p:cNvPr id="262" name="Google Shape;262;p38"/>
          <p:cNvPicPr preferRelativeResize="0"/>
          <p:nvPr/>
        </p:nvPicPr>
        <p:blipFill rotWithShape="1">
          <a:blip r:embed="rId3">
            <a:alphaModFix/>
          </a:blip>
          <a:srcRect b="0" l="0" r="0" t="0"/>
          <a:stretch/>
        </p:blipFill>
        <p:spPr>
          <a:xfrm>
            <a:off x="462358" y="2380709"/>
            <a:ext cx="8213291" cy="188318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9"/>
          <p:cNvSpPr txBox="1"/>
          <p:nvPr/>
        </p:nvSpPr>
        <p:spPr>
          <a:xfrm>
            <a:off x="6066263" y="624468"/>
            <a:ext cx="217239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800">
                <a:solidFill>
                  <a:schemeClr val="lt1"/>
                </a:solidFill>
                <a:latin typeface="Calibri"/>
                <a:ea typeface="Calibri"/>
                <a:cs typeface="Calibri"/>
                <a:sym typeface="Calibri"/>
              </a:rPr>
              <a:t>Función Almacenada</a:t>
            </a:r>
            <a:endParaRPr b="1" sz="1800">
              <a:solidFill>
                <a:schemeClr val="lt1"/>
              </a:solidFill>
              <a:latin typeface="Calibri"/>
              <a:ea typeface="Calibri"/>
              <a:cs typeface="Calibri"/>
              <a:sym typeface="Calibri"/>
            </a:endParaRPr>
          </a:p>
        </p:txBody>
      </p:sp>
      <p:pic>
        <p:nvPicPr>
          <p:cNvPr id="269" name="Google Shape;269;p39"/>
          <p:cNvPicPr preferRelativeResize="0"/>
          <p:nvPr/>
        </p:nvPicPr>
        <p:blipFill rotWithShape="1">
          <a:blip r:embed="rId3">
            <a:alphaModFix/>
          </a:blip>
          <a:srcRect b="0" l="0" r="0" t="0"/>
          <a:stretch/>
        </p:blipFill>
        <p:spPr>
          <a:xfrm>
            <a:off x="602166" y="1558003"/>
            <a:ext cx="7960165" cy="39953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0"/>
          <p:cNvSpPr txBox="1"/>
          <p:nvPr/>
        </p:nvSpPr>
        <p:spPr>
          <a:xfrm>
            <a:off x="6066263" y="624468"/>
            <a:ext cx="217239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800">
                <a:solidFill>
                  <a:schemeClr val="lt1"/>
                </a:solidFill>
                <a:latin typeface="Calibri"/>
                <a:ea typeface="Calibri"/>
                <a:cs typeface="Calibri"/>
                <a:sym typeface="Calibri"/>
              </a:rPr>
              <a:t>Función Almacenada</a:t>
            </a:r>
            <a:endParaRPr b="1" sz="1800">
              <a:solidFill>
                <a:schemeClr val="lt1"/>
              </a:solidFill>
              <a:latin typeface="Calibri"/>
              <a:ea typeface="Calibri"/>
              <a:cs typeface="Calibri"/>
              <a:sym typeface="Calibri"/>
            </a:endParaRPr>
          </a:p>
        </p:txBody>
      </p:sp>
      <p:pic>
        <p:nvPicPr>
          <p:cNvPr id="276" name="Google Shape;276;p40"/>
          <p:cNvPicPr preferRelativeResize="0"/>
          <p:nvPr/>
        </p:nvPicPr>
        <p:blipFill rotWithShape="1">
          <a:blip r:embed="rId3">
            <a:alphaModFix/>
          </a:blip>
          <a:srcRect b="0" l="0" r="0" t="0"/>
          <a:stretch/>
        </p:blipFill>
        <p:spPr>
          <a:xfrm>
            <a:off x="523304" y="1373269"/>
            <a:ext cx="8219252" cy="513904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1"/>
          <p:cNvSpPr txBox="1"/>
          <p:nvPr/>
        </p:nvSpPr>
        <p:spPr>
          <a:xfrm>
            <a:off x="6066263" y="624468"/>
            <a:ext cx="217239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800">
                <a:solidFill>
                  <a:schemeClr val="lt1"/>
                </a:solidFill>
                <a:latin typeface="Calibri"/>
                <a:ea typeface="Calibri"/>
                <a:cs typeface="Calibri"/>
                <a:sym typeface="Calibri"/>
              </a:rPr>
              <a:t>Función Almacenada</a:t>
            </a:r>
            <a:endParaRPr b="1" sz="1800">
              <a:solidFill>
                <a:schemeClr val="lt1"/>
              </a:solidFill>
              <a:latin typeface="Calibri"/>
              <a:ea typeface="Calibri"/>
              <a:cs typeface="Calibri"/>
              <a:sym typeface="Calibri"/>
            </a:endParaRPr>
          </a:p>
        </p:txBody>
      </p:sp>
      <p:pic>
        <p:nvPicPr>
          <p:cNvPr id="283" name="Google Shape;283;p41"/>
          <p:cNvPicPr preferRelativeResize="0"/>
          <p:nvPr/>
        </p:nvPicPr>
        <p:blipFill rotWithShape="1">
          <a:blip r:embed="rId3">
            <a:alphaModFix/>
          </a:blip>
          <a:srcRect b="0" l="0" r="0" t="0"/>
          <a:stretch/>
        </p:blipFill>
        <p:spPr>
          <a:xfrm>
            <a:off x="713018" y="2128680"/>
            <a:ext cx="8051841" cy="244712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2"/>
          <p:cNvSpPr txBox="1"/>
          <p:nvPr/>
        </p:nvSpPr>
        <p:spPr>
          <a:xfrm>
            <a:off x="6066263" y="624468"/>
            <a:ext cx="217239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800">
                <a:solidFill>
                  <a:schemeClr val="lt1"/>
                </a:solidFill>
                <a:latin typeface="Calibri"/>
                <a:ea typeface="Calibri"/>
                <a:cs typeface="Calibri"/>
                <a:sym typeface="Calibri"/>
              </a:rPr>
              <a:t>Función Almacenada</a:t>
            </a:r>
            <a:endParaRPr b="1" sz="1800">
              <a:solidFill>
                <a:schemeClr val="lt1"/>
              </a:solidFill>
              <a:latin typeface="Calibri"/>
              <a:ea typeface="Calibri"/>
              <a:cs typeface="Calibri"/>
              <a:sym typeface="Calibri"/>
            </a:endParaRPr>
          </a:p>
        </p:txBody>
      </p:sp>
      <p:pic>
        <p:nvPicPr>
          <p:cNvPr id="290" name="Google Shape;290;p42"/>
          <p:cNvPicPr preferRelativeResize="0"/>
          <p:nvPr/>
        </p:nvPicPr>
        <p:blipFill rotWithShape="1">
          <a:blip r:embed="rId3">
            <a:alphaModFix/>
          </a:blip>
          <a:srcRect b="0" l="0" r="0" t="0"/>
          <a:stretch/>
        </p:blipFill>
        <p:spPr>
          <a:xfrm>
            <a:off x="798621" y="2263077"/>
            <a:ext cx="7440032" cy="278543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9"/>
          <p:cNvSpPr txBox="1"/>
          <p:nvPr/>
        </p:nvSpPr>
        <p:spPr>
          <a:xfrm>
            <a:off x="1289824" y="2449550"/>
            <a:ext cx="2367776" cy="10772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ES" sz="3200" u="none" cap="none" strike="noStrike">
                <a:solidFill>
                  <a:schemeClr val="lt1"/>
                </a:solidFill>
                <a:latin typeface="Calibri"/>
                <a:ea typeface="Calibri"/>
                <a:cs typeface="Calibri"/>
                <a:sym typeface="Calibri"/>
              </a:rPr>
              <a:t>Función Almacenada</a:t>
            </a:r>
            <a:endParaRPr b="1" i="0" sz="3200" u="none" cap="none" strike="noStrik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0"/>
          <p:cNvSpPr txBox="1"/>
          <p:nvPr/>
        </p:nvSpPr>
        <p:spPr>
          <a:xfrm>
            <a:off x="6066263" y="624468"/>
            <a:ext cx="217239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ES" sz="1800" u="none" cap="none" strike="noStrike">
                <a:solidFill>
                  <a:schemeClr val="lt1"/>
                </a:solidFill>
                <a:latin typeface="Calibri"/>
                <a:ea typeface="Calibri"/>
                <a:cs typeface="Calibri"/>
                <a:sym typeface="Calibri"/>
              </a:rPr>
              <a:t>Función Almacenada</a:t>
            </a:r>
            <a:endParaRPr b="1" sz="1800">
              <a:solidFill>
                <a:schemeClr val="lt1"/>
              </a:solidFill>
              <a:latin typeface="Calibri"/>
              <a:ea typeface="Calibri"/>
              <a:cs typeface="Calibri"/>
              <a:sym typeface="Calibri"/>
            </a:endParaRPr>
          </a:p>
        </p:txBody>
      </p:sp>
      <p:sp>
        <p:nvSpPr>
          <p:cNvPr id="206" name="Google Shape;206;p30"/>
          <p:cNvSpPr/>
          <p:nvPr/>
        </p:nvSpPr>
        <p:spPr>
          <a:xfrm>
            <a:off x="612000" y="1630825"/>
            <a:ext cx="7992000" cy="34902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ES" sz="2400">
                <a:solidFill>
                  <a:srgbClr val="002060"/>
                </a:solidFill>
                <a:latin typeface="Calibri"/>
                <a:ea typeface="Calibri"/>
                <a:cs typeface="Calibri"/>
                <a:sym typeface="Calibri"/>
              </a:rPr>
              <a:t>El concepto de función es muy similar al concepto de procedimiento almacenado. Ambos aceptan argumentos, tanto en notación posicional como en notación nominal. Ambos son bloques PL/SQL con secciones declarativa. Ejecutables y de excepciones. La diferencia se encuentra, en que una llamada a un procedimiento es una orden PL/SQL en sì misma, mientras que una llamada a una función se realiza como parte de una expresión. </a:t>
            </a:r>
            <a:endParaRPr sz="2000">
              <a:solidFill>
                <a:srgbClr val="00206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1"/>
          <p:cNvSpPr txBox="1"/>
          <p:nvPr/>
        </p:nvSpPr>
        <p:spPr>
          <a:xfrm>
            <a:off x="6066263" y="624468"/>
            <a:ext cx="217239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800">
                <a:solidFill>
                  <a:schemeClr val="lt1"/>
                </a:solidFill>
                <a:latin typeface="Calibri"/>
                <a:ea typeface="Calibri"/>
                <a:cs typeface="Calibri"/>
                <a:sym typeface="Calibri"/>
              </a:rPr>
              <a:t>Función Almacenada</a:t>
            </a:r>
            <a:endParaRPr b="1" sz="1800">
              <a:solidFill>
                <a:schemeClr val="lt1"/>
              </a:solidFill>
              <a:latin typeface="Calibri"/>
              <a:ea typeface="Calibri"/>
              <a:cs typeface="Calibri"/>
              <a:sym typeface="Calibri"/>
            </a:endParaRPr>
          </a:p>
        </p:txBody>
      </p:sp>
      <p:pic>
        <p:nvPicPr>
          <p:cNvPr id="213" name="Google Shape;213;p31"/>
          <p:cNvPicPr preferRelativeResize="0"/>
          <p:nvPr/>
        </p:nvPicPr>
        <p:blipFill rotWithShape="1">
          <a:blip r:embed="rId3">
            <a:alphaModFix/>
          </a:blip>
          <a:srcRect b="0" l="0" r="0" t="0"/>
          <a:stretch/>
        </p:blipFill>
        <p:spPr>
          <a:xfrm>
            <a:off x="565213" y="1767472"/>
            <a:ext cx="8013582" cy="33230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2"/>
          <p:cNvSpPr txBox="1"/>
          <p:nvPr/>
        </p:nvSpPr>
        <p:spPr>
          <a:xfrm>
            <a:off x="6066263" y="624468"/>
            <a:ext cx="217239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800">
                <a:solidFill>
                  <a:schemeClr val="lt1"/>
                </a:solidFill>
                <a:latin typeface="Calibri"/>
                <a:ea typeface="Calibri"/>
                <a:cs typeface="Calibri"/>
                <a:sym typeface="Calibri"/>
              </a:rPr>
              <a:t>Función Almacenada</a:t>
            </a:r>
            <a:endParaRPr b="1" sz="1800">
              <a:solidFill>
                <a:schemeClr val="lt1"/>
              </a:solidFill>
              <a:latin typeface="Calibri"/>
              <a:ea typeface="Calibri"/>
              <a:cs typeface="Calibri"/>
              <a:sym typeface="Calibri"/>
            </a:endParaRPr>
          </a:p>
        </p:txBody>
      </p:sp>
      <p:pic>
        <p:nvPicPr>
          <p:cNvPr id="220" name="Google Shape;220;p32"/>
          <p:cNvPicPr preferRelativeResize="0"/>
          <p:nvPr/>
        </p:nvPicPr>
        <p:blipFill rotWithShape="1">
          <a:blip r:embed="rId3">
            <a:alphaModFix/>
          </a:blip>
          <a:srcRect b="0" l="0" r="0" t="0"/>
          <a:stretch/>
        </p:blipFill>
        <p:spPr>
          <a:xfrm>
            <a:off x="401444" y="1490547"/>
            <a:ext cx="8375770" cy="430808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3"/>
          <p:cNvSpPr txBox="1"/>
          <p:nvPr/>
        </p:nvSpPr>
        <p:spPr>
          <a:xfrm>
            <a:off x="6066263" y="624468"/>
            <a:ext cx="217239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800">
                <a:solidFill>
                  <a:schemeClr val="lt1"/>
                </a:solidFill>
                <a:latin typeface="Calibri"/>
                <a:ea typeface="Calibri"/>
                <a:cs typeface="Calibri"/>
                <a:sym typeface="Calibri"/>
              </a:rPr>
              <a:t>Función Almacenada</a:t>
            </a:r>
            <a:endParaRPr b="1" sz="1800">
              <a:solidFill>
                <a:schemeClr val="lt1"/>
              </a:solidFill>
              <a:latin typeface="Calibri"/>
              <a:ea typeface="Calibri"/>
              <a:cs typeface="Calibri"/>
              <a:sym typeface="Calibri"/>
            </a:endParaRPr>
          </a:p>
        </p:txBody>
      </p:sp>
      <p:pic>
        <p:nvPicPr>
          <p:cNvPr id="227" name="Google Shape;227;p33"/>
          <p:cNvPicPr preferRelativeResize="0"/>
          <p:nvPr/>
        </p:nvPicPr>
        <p:blipFill rotWithShape="1">
          <a:blip r:embed="rId3">
            <a:alphaModFix/>
          </a:blip>
          <a:srcRect b="0" l="0" r="0" t="0"/>
          <a:stretch/>
        </p:blipFill>
        <p:spPr>
          <a:xfrm>
            <a:off x="423746" y="1305312"/>
            <a:ext cx="8407689" cy="409187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4"/>
          <p:cNvSpPr txBox="1"/>
          <p:nvPr/>
        </p:nvSpPr>
        <p:spPr>
          <a:xfrm>
            <a:off x="6066263" y="624468"/>
            <a:ext cx="217239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800">
                <a:solidFill>
                  <a:schemeClr val="lt1"/>
                </a:solidFill>
                <a:latin typeface="Calibri"/>
                <a:ea typeface="Calibri"/>
                <a:cs typeface="Calibri"/>
                <a:sym typeface="Calibri"/>
              </a:rPr>
              <a:t>Función Almacenada</a:t>
            </a:r>
            <a:endParaRPr b="1" sz="1800">
              <a:solidFill>
                <a:schemeClr val="lt1"/>
              </a:solidFill>
              <a:latin typeface="Calibri"/>
              <a:ea typeface="Calibri"/>
              <a:cs typeface="Calibri"/>
              <a:sym typeface="Calibri"/>
            </a:endParaRPr>
          </a:p>
        </p:txBody>
      </p:sp>
      <p:pic>
        <p:nvPicPr>
          <p:cNvPr id="234" name="Google Shape;234;p34"/>
          <p:cNvPicPr preferRelativeResize="0"/>
          <p:nvPr/>
        </p:nvPicPr>
        <p:blipFill rotWithShape="1">
          <a:blip r:embed="rId3">
            <a:alphaModFix/>
          </a:blip>
          <a:srcRect b="0" l="0" r="0" t="0"/>
          <a:stretch/>
        </p:blipFill>
        <p:spPr>
          <a:xfrm>
            <a:off x="477469" y="1332022"/>
            <a:ext cx="8376599" cy="42097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5"/>
          <p:cNvSpPr txBox="1"/>
          <p:nvPr/>
        </p:nvSpPr>
        <p:spPr>
          <a:xfrm>
            <a:off x="6066263" y="624468"/>
            <a:ext cx="217239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800">
                <a:solidFill>
                  <a:schemeClr val="lt1"/>
                </a:solidFill>
                <a:latin typeface="Calibri"/>
                <a:ea typeface="Calibri"/>
                <a:cs typeface="Calibri"/>
                <a:sym typeface="Calibri"/>
              </a:rPr>
              <a:t>Función Almacenada</a:t>
            </a:r>
            <a:endParaRPr b="1" sz="1800">
              <a:solidFill>
                <a:schemeClr val="lt1"/>
              </a:solidFill>
              <a:latin typeface="Calibri"/>
              <a:ea typeface="Calibri"/>
              <a:cs typeface="Calibri"/>
              <a:sym typeface="Calibri"/>
            </a:endParaRPr>
          </a:p>
        </p:txBody>
      </p:sp>
      <p:pic>
        <p:nvPicPr>
          <p:cNvPr id="241" name="Google Shape;241;p35"/>
          <p:cNvPicPr preferRelativeResize="0"/>
          <p:nvPr/>
        </p:nvPicPr>
        <p:blipFill rotWithShape="1">
          <a:blip r:embed="rId3">
            <a:alphaModFix/>
          </a:blip>
          <a:srcRect b="0" l="0" r="0" t="0"/>
          <a:stretch/>
        </p:blipFill>
        <p:spPr>
          <a:xfrm>
            <a:off x="351980" y="1774320"/>
            <a:ext cx="8792020" cy="33106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6"/>
          <p:cNvSpPr txBox="1"/>
          <p:nvPr/>
        </p:nvSpPr>
        <p:spPr>
          <a:xfrm>
            <a:off x="6066263" y="624468"/>
            <a:ext cx="217239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800">
                <a:solidFill>
                  <a:schemeClr val="lt1"/>
                </a:solidFill>
                <a:latin typeface="Calibri"/>
                <a:ea typeface="Calibri"/>
                <a:cs typeface="Calibri"/>
                <a:sym typeface="Calibri"/>
              </a:rPr>
              <a:t>Función Almacenada</a:t>
            </a:r>
            <a:endParaRPr b="1" sz="1800">
              <a:solidFill>
                <a:schemeClr val="lt1"/>
              </a:solidFill>
              <a:latin typeface="Calibri"/>
              <a:ea typeface="Calibri"/>
              <a:cs typeface="Calibri"/>
              <a:sym typeface="Calibri"/>
            </a:endParaRPr>
          </a:p>
        </p:txBody>
      </p:sp>
      <p:pic>
        <p:nvPicPr>
          <p:cNvPr id="248" name="Google Shape;248;p36"/>
          <p:cNvPicPr preferRelativeResize="0"/>
          <p:nvPr/>
        </p:nvPicPr>
        <p:blipFill rotWithShape="1">
          <a:blip r:embed="rId3">
            <a:alphaModFix/>
          </a:blip>
          <a:srcRect b="0" l="0" r="0" t="0"/>
          <a:stretch/>
        </p:blipFill>
        <p:spPr>
          <a:xfrm>
            <a:off x="624468" y="2273090"/>
            <a:ext cx="8195774" cy="223200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